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405638" cy="32405638"/>
  <p:notesSz cx="6858000" cy="9144000"/>
  <p:defaultTextStyle>
    <a:defPPr>
      <a:defRPr lang="en-US"/>
    </a:defPPr>
    <a:lvl1pPr marL="0" algn="l" defTabSz="1851706" rtl="0" eaLnBrk="1" latinLnBrk="0" hangingPunct="1">
      <a:defRPr sz="7300" kern="1200">
        <a:solidFill>
          <a:schemeClr val="tx1"/>
        </a:solidFill>
        <a:latin typeface="+mn-lt"/>
        <a:ea typeface="+mn-ea"/>
        <a:cs typeface="+mn-cs"/>
      </a:defRPr>
    </a:lvl1pPr>
    <a:lvl2pPr marL="1851706" algn="l" defTabSz="1851706" rtl="0" eaLnBrk="1" latinLnBrk="0" hangingPunct="1">
      <a:defRPr sz="7300" kern="1200">
        <a:solidFill>
          <a:schemeClr val="tx1"/>
        </a:solidFill>
        <a:latin typeface="+mn-lt"/>
        <a:ea typeface="+mn-ea"/>
        <a:cs typeface="+mn-cs"/>
      </a:defRPr>
    </a:lvl2pPr>
    <a:lvl3pPr marL="3703411" algn="l" defTabSz="1851706" rtl="0" eaLnBrk="1" latinLnBrk="0" hangingPunct="1">
      <a:defRPr sz="7300" kern="1200">
        <a:solidFill>
          <a:schemeClr val="tx1"/>
        </a:solidFill>
        <a:latin typeface="+mn-lt"/>
        <a:ea typeface="+mn-ea"/>
        <a:cs typeface="+mn-cs"/>
      </a:defRPr>
    </a:lvl3pPr>
    <a:lvl4pPr marL="5555117" algn="l" defTabSz="1851706" rtl="0" eaLnBrk="1" latinLnBrk="0" hangingPunct="1">
      <a:defRPr sz="7300" kern="1200">
        <a:solidFill>
          <a:schemeClr val="tx1"/>
        </a:solidFill>
        <a:latin typeface="+mn-lt"/>
        <a:ea typeface="+mn-ea"/>
        <a:cs typeface="+mn-cs"/>
      </a:defRPr>
    </a:lvl4pPr>
    <a:lvl5pPr marL="7406823" algn="l" defTabSz="1851706" rtl="0" eaLnBrk="1" latinLnBrk="0" hangingPunct="1">
      <a:defRPr sz="7300" kern="1200">
        <a:solidFill>
          <a:schemeClr val="tx1"/>
        </a:solidFill>
        <a:latin typeface="+mn-lt"/>
        <a:ea typeface="+mn-ea"/>
        <a:cs typeface="+mn-cs"/>
      </a:defRPr>
    </a:lvl5pPr>
    <a:lvl6pPr marL="9258529" algn="l" defTabSz="1851706" rtl="0" eaLnBrk="1" latinLnBrk="0" hangingPunct="1">
      <a:defRPr sz="7300" kern="1200">
        <a:solidFill>
          <a:schemeClr val="tx1"/>
        </a:solidFill>
        <a:latin typeface="+mn-lt"/>
        <a:ea typeface="+mn-ea"/>
        <a:cs typeface="+mn-cs"/>
      </a:defRPr>
    </a:lvl6pPr>
    <a:lvl7pPr marL="11110234" algn="l" defTabSz="1851706" rtl="0" eaLnBrk="1" latinLnBrk="0" hangingPunct="1">
      <a:defRPr sz="7300" kern="1200">
        <a:solidFill>
          <a:schemeClr val="tx1"/>
        </a:solidFill>
        <a:latin typeface="+mn-lt"/>
        <a:ea typeface="+mn-ea"/>
        <a:cs typeface="+mn-cs"/>
      </a:defRPr>
    </a:lvl7pPr>
    <a:lvl8pPr marL="12961940" algn="l" defTabSz="1851706" rtl="0" eaLnBrk="1" latinLnBrk="0" hangingPunct="1">
      <a:defRPr sz="7300" kern="1200">
        <a:solidFill>
          <a:schemeClr val="tx1"/>
        </a:solidFill>
        <a:latin typeface="+mn-lt"/>
        <a:ea typeface="+mn-ea"/>
        <a:cs typeface="+mn-cs"/>
      </a:defRPr>
    </a:lvl8pPr>
    <a:lvl9pPr marL="14813646" algn="l" defTabSz="1851706" rtl="0" eaLnBrk="1" latinLnBrk="0" hangingPunct="1">
      <a:defRPr sz="7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8" d="100"/>
          <a:sy n="68" d="100"/>
        </p:scale>
        <p:origin x="-1528" y="-368"/>
      </p:cViewPr>
      <p:guideLst>
        <p:guide orient="horz" pos="10207"/>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0423" y="10066754"/>
            <a:ext cx="27544792" cy="6946209"/>
          </a:xfrm>
        </p:spPr>
        <p:txBody>
          <a:bodyPr/>
          <a:lstStyle/>
          <a:p>
            <a:r>
              <a:rPr lang="en-CA" smtClean="0"/>
              <a:t>Click to edit Master title style</a:t>
            </a:r>
            <a:endParaRPr lang="en-US"/>
          </a:p>
        </p:txBody>
      </p:sp>
      <p:sp>
        <p:nvSpPr>
          <p:cNvPr id="3" name="Subtitle 2"/>
          <p:cNvSpPr>
            <a:spLocks noGrp="1"/>
          </p:cNvSpPr>
          <p:nvPr>
            <p:ph type="subTitle" idx="1"/>
          </p:nvPr>
        </p:nvSpPr>
        <p:spPr>
          <a:xfrm>
            <a:off x="4860846" y="18363195"/>
            <a:ext cx="22683947" cy="8281441"/>
          </a:xfrm>
        </p:spPr>
        <p:txBody>
          <a:bodyPr/>
          <a:lstStyle>
            <a:lvl1pPr marL="0" indent="0" algn="ctr">
              <a:buNone/>
              <a:defRPr>
                <a:solidFill>
                  <a:schemeClr val="tx1">
                    <a:tint val="75000"/>
                  </a:schemeClr>
                </a:solidFill>
              </a:defRPr>
            </a:lvl1pPr>
            <a:lvl2pPr marL="1851706" indent="0" algn="ctr">
              <a:buNone/>
              <a:defRPr>
                <a:solidFill>
                  <a:schemeClr val="tx1">
                    <a:tint val="75000"/>
                  </a:schemeClr>
                </a:solidFill>
              </a:defRPr>
            </a:lvl2pPr>
            <a:lvl3pPr marL="3703411" indent="0" algn="ctr">
              <a:buNone/>
              <a:defRPr>
                <a:solidFill>
                  <a:schemeClr val="tx1">
                    <a:tint val="75000"/>
                  </a:schemeClr>
                </a:solidFill>
              </a:defRPr>
            </a:lvl3pPr>
            <a:lvl4pPr marL="5555117" indent="0" algn="ctr">
              <a:buNone/>
              <a:defRPr>
                <a:solidFill>
                  <a:schemeClr val="tx1">
                    <a:tint val="75000"/>
                  </a:schemeClr>
                </a:solidFill>
              </a:defRPr>
            </a:lvl4pPr>
            <a:lvl5pPr marL="7406823" indent="0" algn="ctr">
              <a:buNone/>
              <a:defRPr>
                <a:solidFill>
                  <a:schemeClr val="tx1">
                    <a:tint val="75000"/>
                  </a:schemeClr>
                </a:solidFill>
              </a:defRPr>
            </a:lvl5pPr>
            <a:lvl6pPr marL="9258529" indent="0" algn="ctr">
              <a:buNone/>
              <a:defRPr>
                <a:solidFill>
                  <a:schemeClr val="tx1">
                    <a:tint val="75000"/>
                  </a:schemeClr>
                </a:solidFill>
              </a:defRPr>
            </a:lvl6pPr>
            <a:lvl7pPr marL="11110234" indent="0" algn="ctr">
              <a:buNone/>
              <a:defRPr>
                <a:solidFill>
                  <a:schemeClr val="tx1">
                    <a:tint val="75000"/>
                  </a:schemeClr>
                </a:solidFill>
              </a:defRPr>
            </a:lvl7pPr>
            <a:lvl8pPr marL="12961940" indent="0" algn="ctr">
              <a:buNone/>
              <a:defRPr>
                <a:solidFill>
                  <a:schemeClr val="tx1">
                    <a:tint val="75000"/>
                  </a:schemeClr>
                </a:solidFill>
              </a:defRPr>
            </a:lvl8pPr>
            <a:lvl9pPr marL="14813646"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20751FC0-E8FB-6045-BB5F-EFAA1D389B30}" type="datetimeFigureOut">
              <a:rPr lang="en-US" smtClean="0"/>
              <a:t>19-03-26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84233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751FC0-E8FB-6045-BB5F-EFAA1D389B30}" type="datetimeFigureOut">
              <a:rPr lang="en-US" smtClean="0"/>
              <a:t>19-03-26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105248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264486" y="6128571"/>
            <a:ext cx="25834495" cy="130657732"/>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5744126" y="6128571"/>
            <a:ext cx="76980266" cy="130657732"/>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751FC0-E8FB-6045-BB5F-EFAA1D389B30}" type="datetimeFigureOut">
              <a:rPr lang="en-US" smtClean="0"/>
              <a:t>19-03-26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279214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0751FC0-E8FB-6045-BB5F-EFAA1D389B30}" type="datetimeFigureOut">
              <a:rPr lang="en-US" smtClean="0"/>
              <a:t>19-03-26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284938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9822" y="20823625"/>
            <a:ext cx="27544792" cy="6436120"/>
          </a:xfrm>
        </p:spPr>
        <p:txBody>
          <a:bodyPr anchor="t"/>
          <a:lstStyle>
            <a:lvl1pPr algn="l">
              <a:defRPr sz="16200" b="1" cap="all"/>
            </a:lvl1pPr>
          </a:lstStyle>
          <a:p>
            <a:r>
              <a:rPr lang="en-CA" smtClean="0"/>
              <a:t>Click to edit Master title style</a:t>
            </a:r>
            <a:endParaRPr lang="en-US"/>
          </a:p>
        </p:txBody>
      </p:sp>
      <p:sp>
        <p:nvSpPr>
          <p:cNvPr id="3" name="Text Placeholder 2"/>
          <p:cNvSpPr>
            <a:spLocks noGrp="1"/>
          </p:cNvSpPr>
          <p:nvPr>
            <p:ph type="body" idx="1"/>
          </p:nvPr>
        </p:nvSpPr>
        <p:spPr>
          <a:xfrm>
            <a:off x="2559822" y="13734894"/>
            <a:ext cx="27544792" cy="7088731"/>
          </a:xfrm>
        </p:spPr>
        <p:txBody>
          <a:bodyPr anchor="b"/>
          <a:lstStyle>
            <a:lvl1pPr marL="0" indent="0">
              <a:buNone/>
              <a:defRPr sz="8100">
                <a:solidFill>
                  <a:schemeClr val="tx1">
                    <a:tint val="75000"/>
                  </a:schemeClr>
                </a:solidFill>
              </a:defRPr>
            </a:lvl1pPr>
            <a:lvl2pPr marL="1851706" indent="0">
              <a:buNone/>
              <a:defRPr sz="7300">
                <a:solidFill>
                  <a:schemeClr val="tx1">
                    <a:tint val="75000"/>
                  </a:schemeClr>
                </a:solidFill>
              </a:defRPr>
            </a:lvl2pPr>
            <a:lvl3pPr marL="3703411" indent="0">
              <a:buNone/>
              <a:defRPr sz="6500">
                <a:solidFill>
                  <a:schemeClr val="tx1">
                    <a:tint val="75000"/>
                  </a:schemeClr>
                </a:solidFill>
              </a:defRPr>
            </a:lvl3pPr>
            <a:lvl4pPr marL="5555117" indent="0">
              <a:buNone/>
              <a:defRPr sz="5700">
                <a:solidFill>
                  <a:schemeClr val="tx1">
                    <a:tint val="75000"/>
                  </a:schemeClr>
                </a:solidFill>
              </a:defRPr>
            </a:lvl4pPr>
            <a:lvl5pPr marL="7406823" indent="0">
              <a:buNone/>
              <a:defRPr sz="5700">
                <a:solidFill>
                  <a:schemeClr val="tx1">
                    <a:tint val="75000"/>
                  </a:schemeClr>
                </a:solidFill>
              </a:defRPr>
            </a:lvl5pPr>
            <a:lvl6pPr marL="9258529" indent="0">
              <a:buNone/>
              <a:defRPr sz="5700">
                <a:solidFill>
                  <a:schemeClr val="tx1">
                    <a:tint val="75000"/>
                  </a:schemeClr>
                </a:solidFill>
              </a:defRPr>
            </a:lvl6pPr>
            <a:lvl7pPr marL="11110234" indent="0">
              <a:buNone/>
              <a:defRPr sz="5700">
                <a:solidFill>
                  <a:schemeClr val="tx1">
                    <a:tint val="75000"/>
                  </a:schemeClr>
                </a:solidFill>
              </a:defRPr>
            </a:lvl7pPr>
            <a:lvl8pPr marL="12961940" indent="0">
              <a:buNone/>
              <a:defRPr sz="5700">
                <a:solidFill>
                  <a:schemeClr val="tx1">
                    <a:tint val="75000"/>
                  </a:schemeClr>
                </a:solidFill>
              </a:defRPr>
            </a:lvl8pPr>
            <a:lvl9pPr marL="14813646" indent="0">
              <a:buNone/>
              <a:defRPr sz="57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0751FC0-E8FB-6045-BB5F-EFAA1D389B30}" type="datetimeFigureOut">
              <a:rPr lang="en-US" smtClean="0"/>
              <a:t>19-03-26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308127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5744128" y="35728719"/>
            <a:ext cx="51404567" cy="101057582"/>
          </a:xfrm>
        </p:spPr>
        <p:txBody>
          <a:bodyPr/>
          <a:lstStyle>
            <a:lvl1pPr>
              <a:defRPr sz="11300"/>
            </a:lvl1pPr>
            <a:lvl2pPr>
              <a:defRPr sz="97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57688789" y="35728719"/>
            <a:ext cx="51410194" cy="101057582"/>
          </a:xfrm>
        </p:spPr>
        <p:txBody>
          <a:bodyPr/>
          <a:lstStyle>
            <a:lvl1pPr>
              <a:defRPr sz="11300"/>
            </a:lvl1pPr>
            <a:lvl2pPr>
              <a:defRPr sz="9700"/>
            </a:lvl2pPr>
            <a:lvl3pPr>
              <a:defRPr sz="8100"/>
            </a:lvl3pPr>
            <a:lvl4pPr>
              <a:defRPr sz="7300"/>
            </a:lvl4pPr>
            <a:lvl5pPr>
              <a:defRPr sz="7300"/>
            </a:lvl5pPr>
            <a:lvl6pPr>
              <a:defRPr sz="7300"/>
            </a:lvl6pPr>
            <a:lvl7pPr>
              <a:defRPr sz="7300"/>
            </a:lvl7pPr>
            <a:lvl8pPr>
              <a:defRPr sz="7300"/>
            </a:lvl8pPr>
            <a:lvl9pPr>
              <a:defRPr sz="73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0751FC0-E8FB-6045-BB5F-EFAA1D389B30}" type="datetimeFigureOut">
              <a:rPr lang="en-US" smtClean="0"/>
              <a:t>19-03-26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291976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0282" y="1297728"/>
            <a:ext cx="29165074" cy="5400940"/>
          </a:xfrm>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1620282" y="7253764"/>
            <a:ext cx="14318118" cy="3023024"/>
          </a:xfrm>
        </p:spPr>
        <p:txBody>
          <a:bodyPr anchor="b"/>
          <a:lstStyle>
            <a:lvl1pPr marL="0" indent="0">
              <a:buNone/>
              <a:defRPr sz="9700" b="1"/>
            </a:lvl1pPr>
            <a:lvl2pPr marL="1851706" indent="0">
              <a:buNone/>
              <a:defRPr sz="8100" b="1"/>
            </a:lvl2pPr>
            <a:lvl3pPr marL="3703411" indent="0">
              <a:buNone/>
              <a:defRPr sz="7300" b="1"/>
            </a:lvl3pPr>
            <a:lvl4pPr marL="5555117" indent="0">
              <a:buNone/>
              <a:defRPr sz="6500" b="1"/>
            </a:lvl4pPr>
            <a:lvl5pPr marL="7406823" indent="0">
              <a:buNone/>
              <a:defRPr sz="6500" b="1"/>
            </a:lvl5pPr>
            <a:lvl6pPr marL="9258529" indent="0">
              <a:buNone/>
              <a:defRPr sz="6500" b="1"/>
            </a:lvl6pPr>
            <a:lvl7pPr marL="11110234" indent="0">
              <a:buNone/>
              <a:defRPr sz="6500" b="1"/>
            </a:lvl7pPr>
            <a:lvl8pPr marL="12961940" indent="0">
              <a:buNone/>
              <a:defRPr sz="6500" b="1"/>
            </a:lvl8pPr>
            <a:lvl9pPr marL="14813646" indent="0">
              <a:buNone/>
              <a:defRPr sz="6500" b="1"/>
            </a:lvl9pPr>
          </a:lstStyle>
          <a:p>
            <a:pPr lvl="0"/>
            <a:r>
              <a:rPr lang="en-CA" smtClean="0"/>
              <a:t>Click to edit Master text styles</a:t>
            </a:r>
          </a:p>
        </p:txBody>
      </p:sp>
      <p:sp>
        <p:nvSpPr>
          <p:cNvPr id="4" name="Content Placeholder 3"/>
          <p:cNvSpPr>
            <a:spLocks noGrp="1"/>
          </p:cNvSpPr>
          <p:nvPr>
            <p:ph sz="half" idx="2"/>
          </p:nvPr>
        </p:nvSpPr>
        <p:spPr>
          <a:xfrm>
            <a:off x="1620282" y="10276788"/>
            <a:ext cx="14318118" cy="18670751"/>
          </a:xfrm>
        </p:spPr>
        <p:txBody>
          <a:bodyPr/>
          <a:lstStyle>
            <a:lvl1pPr>
              <a:defRPr sz="9700"/>
            </a:lvl1pPr>
            <a:lvl2pPr>
              <a:defRPr sz="8100"/>
            </a:lvl2pPr>
            <a:lvl3pPr>
              <a:defRPr sz="7300"/>
            </a:lvl3pPr>
            <a:lvl4pPr>
              <a:defRPr sz="6500"/>
            </a:lvl4pPr>
            <a:lvl5pPr>
              <a:defRPr sz="6500"/>
            </a:lvl5pPr>
            <a:lvl6pPr>
              <a:defRPr sz="6500"/>
            </a:lvl6pPr>
            <a:lvl7pPr>
              <a:defRPr sz="6500"/>
            </a:lvl7pPr>
            <a:lvl8pPr>
              <a:defRPr sz="6500"/>
            </a:lvl8pPr>
            <a:lvl9pPr>
              <a:defRPr sz="6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16461616" y="7253764"/>
            <a:ext cx="14323742" cy="3023024"/>
          </a:xfrm>
        </p:spPr>
        <p:txBody>
          <a:bodyPr anchor="b"/>
          <a:lstStyle>
            <a:lvl1pPr marL="0" indent="0">
              <a:buNone/>
              <a:defRPr sz="9700" b="1"/>
            </a:lvl1pPr>
            <a:lvl2pPr marL="1851706" indent="0">
              <a:buNone/>
              <a:defRPr sz="8100" b="1"/>
            </a:lvl2pPr>
            <a:lvl3pPr marL="3703411" indent="0">
              <a:buNone/>
              <a:defRPr sz="7300" b="1"/>
            </a:lvl3pPr>
            <a:lvl4pPr marL="5555117" indent="0">
              <a:buNone/>
              <a:defRPr sz="6500" b="1"/>
            </a:lvl4pPr>
            <a:lvl5pPr marL="7406823" indent="0">
              <a:buNone/>
              <a:defRPr sz="6500" b="1"/>
            </a:lvl5pPr>
            <a:lvl6pPr marL="9258529" indent="0">
              <a:buNone/>
              <a:defRPr sz="6500" b="1"/>
            </a:lvl6pPr>
            <a:lvl7pPr marL="11110234" indent="0">
              <a:buNone/>
              <a:defRPr sz="6500" b="1"/>
            </a:lvl7pPr>
            <a:lvl8pPr marL="12961940" indent="0">
              <a:buNone/>
              <a:defRPr sz="6500" b="1"/>
            </a:lvl8pPr>
            <a:lvl9pPr marL="14813646" indent="0">
              <a:buNone/>
              <a:defRPr sz="6500" b="1"/>
            </a:lvl9pPr>
          </a:lstStyle>
          <a:p>
            <a:pPr lvl="0"/>
            <a:r>
              <a:rPr lang="en-CA" smtClean="0"/>
              <a:t>Click to edit Master text styles</a:t>
            </a:r>
          </a:p>
        </p:txBody>
      </p:sp>
      <p:sp>
        <p:nvSpPr>
          <p:cNvPr id="6" name="Content Placeholder 5"/>
          <p:cNvSpPr>
            <a:spLocks noGrp="1"/>
          </p:cNvSpPr>
          <p:nvPr>
            <p:ph sz="quarter" idx="4"/>
          </p:nvPr>
        </p:nvSpPr>
        <p:spPr>
          <a:xfrm>
            <a:off x="16461616" y="10276788"/>
            <a:ext cx="14323742" cy="18670751"/>
          </a:xfrm>
        </p:spPr>
        <p:txBody>
          <a:bodyPr/>
          <a:lstStyle>
            <a:lvl1pPr>
              <a:defRPr sz="9700"/>
            </a:lvl1pPr>
            <a:lvl2pPr>
              <a:defRPr sz="8100"/>
            </a:lvl2pPr>
            <a:lvl3pPr>
              <a:defRPr sz="7300"/>
            </a:lvl3pPr>
            <a:lvl4pPr>
              <a:defRPr sz="6500"/>
            </a:lvl4pPr>
            <a:lvl5pPr>
              <a:defRPr sz="6500"/>
            </a:lvl5pPr>
            <a:lvl6pPr>
              <a:defRPr sz="6500"/>
            </a:lvl6pPr>
            <a:lvl7pPr>
              <a:defRPr sz="6500"/>
            </a:lvl7pPr>
            <a:lvl8pPr>
              <a:defRPr sz="6500"/>
            </a:lvl8pPr>
            <a:lvl9pPr>
              <a:defRPr sz="6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20751FC0-E8FB-6045-BB5F-EFAA1D389B30}" type="datetimeFigureOut">
              <a:rPr lang="en-US" smtClean="0"/>
              <a:t>19-03-26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3549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20751FC0-E8FB-6045-BB5F-EFAA1D389B30}" type="datetimeFigureOut">
              <a:rPr lang="en-US" smtClean="0"/>
              <a:t>19-03-26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231038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51FC0-E8FB-6045-BB5F-EFAA1D389B30}" type="datetimeFigureOut">
              <a:rPr lang="en-US" smtClean="0"/>
              <a:t>19-03-26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1298870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0283" y="1290225"/>
            <a:ext cx="10661232" cy="5490955"/>
          </a:xfrm>
        </p:spPr>
        <p:txBody>
          <a:bodyPr anchor="b"/>
          <a:lstStyle>
            <a:lvl1pPr algn="l">
              <a:defRPr sz="8100" b="1"/>
            </a:lvl1pPr>
          </a:lstStyle>
          <a:p>
            <a:r>
              <a:rPr lang="en-CA" smtClean="0"/>
              <a:t>Click to edit Master title style</a:t>
            </a:r>
            <a:endParaRPr lang="en-US"/>
          </a:p>
        </p:txBody>
      </p:sp>
      <p:sp>
        <p:nvSpPr>
          <p:cNvPr id="3" name="Content Placeholder 2"/>
          <p:cNvSpPr>
            <a:spLocks noGrp="1"/>
          </p:cNvSpPr>
          <p:nvPr>
            <p:ph idx="1"/>
          </p:nvPr>
        </p:nvSpPr>
        <p:spPr>
          <a:xfrm>
            <a:off x="12669704" y="1290227"/>
            <a:ext cx="18115652" cy="27657314"/>
          </a:xfrm>
        </p:spPr>
        <p:txBody>
          <a:bodyPr/>
          <a:lstStyle>
            <a:lvl1pPr>
              <a:defRPr sz="13000"/>
            </a:lvl1pPr>
            <a:lvl2pPr>
              <a:defRPr sz="11300"/>
            </a:lvl2pPr>
            <a:lvl3pPr>
              <a:defRPr sz="9700"/>
            </a:lvl3pPr>
            <a:lvl4pPr>
              <a:defRPr sz="8100"/>
            </a:lvl4pPr>
            <a:lvl5pPr>
              <a:defRPr sz="8100"/>
            </a:lvl5pPr>
            <a:lvl6pPr>
              <a:defRPr sz="8100"/>
            </a:lvl6pPr>
            <a:lvl7pPr>
              <a:defRPr sz="8100"/>
            </a:lvl7pPr>
            <a:lvl8pPr>
              <a:defRPr sz="8100"/>
            </a:lvl8pPr>
            <a:lvl9pPr>
              <a:defRPr sz="81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1620283" y="6781182"/>
            <a:ext cx="10661232" cy="22166359"/>
          </a:xfrm>
        </p:spPr>
        <p:txBody>
          <a:bodyPr/>
          <a:lstStyle>
            <a:lvl1pPr marL="0" indent="0">
              <a:buNone/>
              <a:defRPr sz="5700"/>
            </a:lvl1pPr>
            <a:lvl2pPr marL="1851706" indent="0">
              <a:buNone/>
              <a:defRPr sz="4900"/>
            </a:lvl2pPr>
            <a:lvl3pPr marL="3703411" indent="0">
              <a:buNone/>
              <a:defRPr sz="4100"/>
            </a:lvl3pPr>
            <a:lvl4pPr marL="5555117" indent="0">
              <a:buNone/>
              <a:defRPr sz="3600"/>
            </a:lvl4pPr>
            <a:lvl5pPr marL="7406823" indent="0">
              <a:buNone/>
              <a:defRPr sz="3600"/>
            </a:lvl5pPr>
            <a:lvl6pPr marL="9258529" indent="0">
              <a:buNone/>
              <a:defRPr sz="3600"/>
            </a:lvl6pPr>
            <a:lvl7pPr marL="11110234" indent="0">
              <a:buNone/>
              <a:defRPr sz="3600"/>
            </a:lvl7pPr>
            <a:lvl8pPr marL="12961940" indent="0">
              <a:buNone/>
              <a:defRPr sz="3600"/>
            </a:lvl8pPr>
            <a:lvl9pPr marL="14813646" indent="0">
              <a:buNone/>
              <a:defRPr sz="36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0751FC0-E8FB-6045-BB5F-EFAA1D389B30}" type="datetimeFigureOut">
              <a:rPr lang="en-US" smtClean="0"/>
              <a:t>19-03-26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144588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51732" y="22683947"/>
            <a:ext cx="19443383" cy="2677968"/>
          </a:xfrm>
        </p:spPr>
        <p:txBody>
          <a:bodyPr anchor="b"/>
          <a:lstStyle>
            <a:lvl1pPr algn="l">
              <a:defRPr sz="8100" b="1"/>
            </a:lvl1pPr>
          </a:lstStyle>
          <a:p>
            <a:r>
              <a:rPr lang="en-CA" smtClean="0"/>
              <a:t>Click to edit Master title style</a:t>
            </a:r>
            <a:endParaRPr lang="en-US"/>
          </a:p>
        </p:txBody>
      </p:sp>
      <p:sp>
        <p:nvSpPr>
          <p:cNvPr id="3" name="Picture Placeholder 2"/>
          <p:cNvSpPr>
            <a:spLocks noGrp="1"/>
          </p:cNvSpPr>
          <p:nvPr>
            <p:ph type="pic" idx="1"/>
          </p:nvPr>
        </p:nvSpPr>
        <p:spPr>
          <a:xfrm>
            <a:off x="6351732" y="2895504"/>
            <a:ext cx="19443383" cy="19443383"/>
          </a:xfrm>
        </p:spPr>
        <p:txBody>
          <a:bodyPr/>
          <a:lstStyle>
            <a:lvl1pPr marL="0" indent="0">
              <a:buNone/>
              <a:defRPr sz="13000"/>
            </a:lvl1pPr>
            <a:lvl2pPr marL="1851706" indent="0">
              <a:buNone/>
              <a:defRPr sz="11300"/>
            </a:lvl2pPr>
            <a:lvl3pPr marL="3703411" indent="0">
              <a:buNone/>
              <a:defRPr sz="9700"/>
            </a:lvl3pPr>
            <a:lvl4pPr marL="5555117" indent="0">
              <a:buNone/>
              <a:defRPr sz="8100"/>
            </a:lvl4pPr>
            <a:lvl5pPr marL="7406823" indent="0">
              <a:buNone/>
              <a:defRPr sz="8100"/>
            </a:lvl5pPr>
            <a:lvl6pPr marL="9258529" indent="0">
              <a:buNone/>
              <a:defRPr sz="8100"/>
            </a:lvl6pPr>
            <a:lvl7pPr marL="11110234" indent="0">
              <a:buNone/>
              <a:defRPr sz="8100"/>
            </a:lvl7pPr>
            <a:lvl8pPr marL="12961940" indent="0">
              <a:buNone/>
              <a:defRPr sz="8100"/>
            </a:lvl8pPr>
            <a:lvl9pPr marL="14813646" indent="0">
              <a:buNone/>
              <a:defRPr sz="8100"/>
            </a:lvl9pPr>
          </a:lstStyle>
          <a:p>
            <a:endParaRPr lang="en-US"/>
          </a:p>
        </p:txBody>
      </p:sp>
      <p:sp>
        <p:nvSpPr>
          <p:cNvPr id="4" name="Text Placeholder 3"/>
          <p:cNvSpPr>
            <a:spLocks noGrp="1"/>
          </p:cNvSpPr>
          <p:nvPr>
            <p:ph type="body" sz="half" idx="2"/>
          </p:nvPr>
        </p:nvSpPr>
        <p:spPr>
          <a:xfrm>
            <a:off x="6351732" y="25361915"/>
            <a:ext cx="19443383" cy="3803159"/>
          </a:xfrm>
        </p:spPr>
        <p:txBody>
          <a:bodyPr/>
          <a:lstStyle>
            <a:lvl1pPr marL="0" indent="0">
              <a:buNone/>
              <a:defRPr sz="5700"/>
            </a:lvl1pPr>
            <a:lvl2pPr marL="1851706" indent="0">
              <a:buNone/>
              <a:defRPr sz="4900"/>
            </a:lvl2pPr>
            <a:lvl3pPr marL="3703411" indent="0">
              <a:buNone/>
              <a:defRPr sz="4100"/>
            </a:lvl3pPr>
            <a:lvl4pPr marL="5555117" indent="0">
              <a:buNone/>
              <a:defRPr sz="3600"/>
            </a:lvl4pPr>
            <a:lvl5pPr marL="7406823" indent="0">
              <a:buNone/>
              <a:defRPr sz="3600"/>
            </a:lvl5pPr>
            <a:lvl6pPr marL="9258529" indent="0">
              <a:buNone/>
              <a:defRPr sz="3600"/>
            </a:lvl6pPr>
            <a:lvl7pPr marL="11110234" indent="0">
              <a:buNone/>
              <a:defRPr sz="3600"/>
            </a:lvl7pPr>
            <a:lvl8pPr marL="12961940" indent="0">
              <a:buNone/>
              <a:defRPr sz="3600"/>
            </a:lvl8pPr>
            <a:lvl9pPr marL="14813646" indent="0">
              <a:buNone/>
              <a:defRPr sz="36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0751FC0-E8FB-6045-BB5F-EFAA1D389B30}" type="datetimeFigureOut">
              <a:rPr lang="en-US" smtClean="0"/>
              <a:t>19-03-26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6F08CE-0DD3-A440-897F-D97C667A4853}" type="slidenum">
              <a:rPr lang="en-US" smtClean="0"/>
              <a:t>‹#›</a:t>
            </a:fld>
            <a:endParaRPr lang="en-US"/>
          </a:p>
        </p:txBody>
      </p:sp>
    </p:spTree>
    <p:extLst>
      <p:ext uri="{BB962C8B-B14F-4D97-AF65-F5344CB8AC3E}">
        <p14:creationId xmlns:p14="http://schemas.microsoft.com/office/powerpoint/2010/main" val="9841920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282" y="1297728"/>
            <a:ext cx="29165074" cy="5400940"/>
          </a:xfrm>
          <a:prstGeom prst="rect">
            <a:avLst/>
          </a:prstGeom>
        </p:spPr>
        <p:txBody>
          <a:bodyPr vert="horz" lIns="370341" tIns="185171" rIns="370341" bIns="185171"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1620282" y="7561318"/>
            <a:ext cx="29165074" cy="21386223"/>
          </a:xfrm>
          <a:prstGeom prst="rect">
            <a:avLst/>
          </a:prstGeom>
        </p:spPr>
        <p:txBody>
          <a:bodyPr vert="horz" lIns="370341" tIns="185171" rIns="370341" bIns="185171"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1620282" y="30035228"/>
            <a:ext cx="7561316" cy="1725300"/>
          </a:xfrm>
          <a:prstGeom prst="rect">
            <a:avLst/>
          </a:prstGeom>
        </p:spPr>
        <p:txBody>
          <a:bodyPr vert="horz" lIns="370341" tIns="185171" rIns="370341" bIns="185171" rtlCol="0" anchor="ctr"/>
          <a:lstStyle>
            <a:lvl1pPr algn="l">
              <a:defRPr sz="4900">
                <a:solidFill>
                  <a:schemeClr val="tx1">
                    <a:tint val="75000"/>
                  </a:schemeClr>
                </a:solidFill>
              </a:defRPr>
            </a:lvl1pPr>
          </a:lstStyle>
          <a:p>
            <a:fld id="{20751FC0-E8FB-6045-BB5F-EFAA1D389B30}" type="datetimeFigureOut">
              <a:rPr lang="en-US" smtClean="0"/>
              <a:t>19-03-26</a:t>
            </a:fld>
            <a:endParaRPr lang="en-US"/>
          </a:p>
        </p:txBody>
      </p:sp>
      <p:sp>
        <p:nvSpPr>
          <p:cNvPr id="5" name="Footer Placeholder 4"/>
          <p:cNvSpPr>
            <a:spLocks noGrp="1"/>
          </p:cNvSpPr>
          <p:nvPr>
            <p:ph type="ftr" sz="quarter" idx="3"/>
          </p:nvPr>
        </p:nvSpPr>
        <p:spPr>
          <a:xfrm>
            <a:off x="11071927" y="30035228"/>
            <a:ext cx="10261785" cy="1725300"/>
          </a:xfrm>
          <a:prstGeom prst="rect">
            <a:avLst/>
          </a:prstGeom>
        </p:spPr>
        <p:txBody>
          <a:bodyPr vert="horz" lIns="370341" tIns="185171" rIns="370341" bIns="185171" rtlCol="0" anchor="ctr"/>
          <a:lstStyle>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24040" y="30035228"/>
            <a:ext cx="7561316" cy="1725300"/>
          </a:xfrm>
          <a:prstGeom prst="rect">
            <a:avLst/>
          </a:prstGeom>
        </p:spPr>
        <p:txBody>
          <a:bodyPr vert="horz" lIns="370341" tIns="185171" rIns="370341" bIns="185171" rtlCol="0" anchor="ctr"/>
          <a:lstStyle>
            <a:lvl1pPr algn="r">
              <a:defRPr sz="4900">
                <a:solidFill>
                  <a:schemeClr val="tx1">
                    <a:tint val="75000"/>
                  </a:schemeClr>
                </a:solidFill>
              </a:defRPr>
            </a:lvl1pPr>
          </a:lstStyle>
          <a:p>
            <a:fld id="{3C6F08CE-0DD3-A440-897F-D97C667A4853}" type="slidenum">
              <a:rPr lang="en-US" smtClean="0"/>
              <a:t>‹#›</a:t>
            </a:fld>
            <a:endParaRPr lang="en-US"/>
          </a:p>
        </p:txBody>
      </p:sp>
    </p:spTree>
    <p:extLst>
      <p:ext uri="{BB962C8B-B14F-4D97-AF65-F5344CB8AC3E}">
        <p14:creationId xmlns:p14="http://schemas.microsoft.com/office/powerpoint/2010/main" val="3263226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51706" rtl="0" eaLnBrk="1" latinLnBrk="0" hangingPunct="1">
        <a:spcBef>
          <a:spcPct val="0"/>
        </a:spcBef>
        <a:buNone/>
        <a:defRPr sz="17800" kern="1200">
          <a:solidFill>
            <a:schemeClr val="tx1"/>
          </a:solidFill>
          <a:latin typeface="+mj-lt"/>
          <a:ea typeface="+mj-ea"/>
          <a:cs typeface="+mj-cs"/>
        </a:defRPr>
      </a:lvl1pPr>
    </p:titleStyle>
    <p:bodyStyle>
      <a:lvl1pPr marL="1388779" indent="-1388779" algn="l" defTabSz="1851706" rtl="0" eaLnBrk="1" latinLnBrk="0" hangingPunct="1">
        <a:spcBef>
          <a:spcPct val="20000"/>
        </a:spcBef>
        <a:buFont typeface="Arial"/>
        <a:buChar char="•"/>
        <a:defRPr sz="13000" kern="1200">
          <a:solidFill>
            <a:schemeClr val="tx1"/>
          </a:solidFill>
          <a:latin typeface="+mn-lt"/>
          <a:ea typeface="+mn-ea"/>
          <a:cs typeface="+mn-cs"/>
        </a:defRPr>
      </a:lvl1pPr>
      <a:lvl2pPr marL="3009022" indent="-1157316" algn="l" defTabSz="1851706" rtl="0" eaLnBrk="1" latinLnBrk="0" hangingPunct="1">
        <a:spcBef>
          <a:spcPct val="20000"/>
        </a:spcBef>
        <a:buFont typeface="Arial"/>
        <a:buChar char="–"/>
        <a:defRPr sz="11300" kern="1200">
          <a:solidFill>
            <a:schemeClr val="tx1"/>
          </a:solidFill>
          <a:latin typeface="+mn-lt"/>
          <a:ea typeface="+mn-ea"/>
          <a:cs typeface="+mn-cs"/>
        </a:defRPr>
      </a:lvl2pPr>
      <a:lvl3pPr marL="4629264" indent="-925853" algn="l" defTabSz="1851706" rtl="0" eaLnBrk="1" latinLnBrk="0" hangingPunct="1">
        <a:spcBef>
          <a:spcPct val="20000"/>
        </a:spcBef>
        <a:buFont typeface="Arial"/>
        <a:buChar char="•"/>
        <a:defRPr sz="9700" kern="1200">
          <a:solidFill>
            <a:schemeClr val="tx1"/>
          </a:solidFill>
          <a:latin typeface="+mn-lt"/>
          <a:ea typeface="+mn-ea"/>
          <a:cs typeface="+mn-cs"/>
        </a:defRPr>
      </a:lvl3pPr>
      <a:lvl4pPr marL="6480970" indent="-925853" algn="l" defTabSz="1851706" rtl="0" eaLnBrk="1" latinLnBrk="0" hangingPunct="1">
        <a:spcBef>
          <a:spcPct val="20000"/>
        </a:spcBef>
        <a:buFont typeface="Arial"/>
        <a:buChar char="–"/>
        <a:defRPr sz="8100" kern="1200">
          <a:solidFill>
            <a:schemeClr val="tx1"/>
          </a:solidFill>
          <a:latin typeface="+mn-lt"/>
          <a:ea typeface="+mn-ea"/>
          <a:cs typeface="+mn-cs"/>
        </a:defRPr>
      </a:lvl4pPr>
      <a:lvl5pPr marL="8332676" indent="-925853" algn="l" defTabSz="1851706" rtl="0" eaLnBrk="1" latinLnBrk="0" hangingPunct="1">
        <a:spcBef>
          <a:spcPct val="20000"/>
        </a:spcBef>
        <a:buFont typeface="Arial"/>
        <a:buChar char="»"/>
        <a:defRPr sz="8100" kern="1200">
          <a:solidFill>
            <a:schemeClr val="tx1"/>
          </a:solidFill>
          <a:latin typeface="+mn-lt"/>
          <a:ea typeface="+mn-ea"/>
          <a:cs typeface="+mn-cs"/>
        </a:defRPr>
      </a:lvl5pPr>
      <a:lvl6pPr marL="10184381" indent="-925853" algn="l" defTabSz="1851706" rtl="0" eaLnBrk="1" latinLnBrk="0" hangingPunct="1">
        <a:spcBef>
          <a:spcPct val="20000"/>
        </a:spcBef>
        <a:buFont typeface="Arial"/>
        <a:buChar char="•"/>
        <a:defRPr sz="8100" kern="1200">
          <a:solidFill>
            <a:schemeClr val="tx1"/>
          </a:solidFill>
          <a:latin typeface="+mn-lt"/>
          <a:ea typeface="+mn-ea"/>
          <a:cs typeface="+mn-cs"/>
        </a:defRPr>
      </a:lvl6pPr>
      <a:lvl7pPr marL="12036087" indent="-925853" algn="l" defTabSz="1851706" rtl="0" eaLnBrk="1" latinLnBrk="0" hangingPunct="1">
        <a:spcBef>
          <a:spcPct val="20000"/>
        </a:spcBef>
        <a:buFont typeface="Arial"/>
        <a:buChar char="•"/>
        <a:defRPr sz="8100" kern="1200">
          <a:solidFill>
            <a:schemeClr val="tx1"/>
          </a:solidFill>
          <a:latin typeface="+mn-lt"/>
          <a:ea typeface="+mn-ea"/>
          <a:cs typeface="+mn-cs"/>
        </a:defRPr>
      </a:lvl7pPr>
      <a:lvl8pPr marL="13887793" indent="-925853" algn="l" defTabSz="1851706" rtl="0" eaLnBrk="1" latinLnBrk="0" hangingPunct="1">
        <a:spcBef>
          <a:spcPct val="20000"/>
        </a:spcBef>
        <a:buFont typeface="Arial"/>
        <a:buChar char="•"/>
        <a:defRPr sz="8100" kern="1200">
          <a:solidFill>
            <a:schemeClr val="tx1"/>
          </a:solidFill>
          <a:latin typeface="+mn-lt"/>
          <a:ea typeface="+mn-ea"/>
          <a:cs typeface="+mn-cs"/>
        </a:defRPr>
      </a:lvl8pPr>
      <a:lvl9pPr marL="15739499" indent="-925853" algn="l" defTabSz="1851706" rtl="0" eaLnBrk="1" latinLnBrk="0" hangingPunct="1">
        <a:spcBef>
          <a:spcPct val="20000"/>
        </a:spcBef>
        <a:buFont typeface="Arial"/>
        <a:buChar char="•"/>
        <a:defRPr sz="8100" kern="1200">
          <a:solidFill>
            <a:schemeClr val="tx1"/>
          </a:solidFill>
          <a:latin typeface="+mn-lt"/>
          <a:ea typeface="+mn-ea"/>
          <a:cs typeface="+mn-cs"/>
        </a:defRPr>
      </a:lvl9pPr>
    </p:bodyStyle>
    <p:otherStyle>
      <a:defPPr>
        <a:defRPr lang="en-US"/>
      </a:defPPr>
      <a:lvl1pPr marL="0" algn="l" defTabSz="1851706" rtl="0" eaLnBrk="1" latinLnBrk="0" hangingPunct="1">
        <a:defRPr sz="7300" kern="1200">
          <a:solidFill>
            <a:schemeClr val="tx1"/>
          </a:solidFill>
          <a:latin typeface="+mn-lt"/>
          <a:ea typeface="+mn-ea"/>
          <a:cs typeface="+mn-cs"/>
        </a:defRPr>
      </a:lvl1pPr>
      <a:lvl2pPr marL="1851706" algn="l" defTabSz="1851706" rtl="0" eaLnBrk="1" latinLnBrk="0" hangingPunct="1">
        <a:defRPr sz="7300" kern="1200">
          <a:solidFill>
            <a:schemeClr val="tx1"/>
          </a:solidFill>
          <a:latin typeface="+mn-lt"/>
          <a:ea typeface="+mn-ea"/>
          <a:cs typeface="+mn-cs"/>
        </a:defRPr>
      </a:lvl2pPr>
      <a:lvl3pPr marL="3703411" algn="l" defTabSz="1851706" rtl="0" eaLnBrk="1" latinLnBrk="0" hangingPunct="1">
        <a:defRPr sz="7300" kern="1200">
          <a:solidFill>
            <a:schemeClr val="tx1"/>
          </a:solidFill>
          <a:latin typeface="+mn-lt"/>
          <a:ea typeface="+mn-ea"/>
          <a:cs typeface="+mn-cs"/>
        </a:defRPr>
      </a:lvl3pPr>
      <a:lvl4pPr marL="5555117" algn="l" defTabSz="1851706" rtl="0" eaLnBrk="1" latinLnBrk="0" hangingPunct="1">
        <a:defRPr sz="7300" kern="1200">
          <a:solidFill>
            <a:schemeClr val="tx1"/>
          </a:solidFill>
          <a:latin typeface="+mn-lt"/>
          <a:ea typeface="+mn-ea"/>
          <a:cs typeface="+mn-cs"/>
        </a:defRPr>
      </a:lvl4pPr>
      <a:lvl5pPr marL="7406823" algn="l" defTabSz="1851706" rtl="0" eaLnBrk="1" latinLnBrk="0" hangingPunct="1">
        <a:defRPr sz="7300" kern="1200">
          <a:solidFill>
            <a:schemeClr val="tx1"/>
          </a:solidFill>
          <a:latin typeface="+mn-lt"/>
          <a:ea typeface="+mn-ea"/>
          <a:cs typeface="+mn-cs"/>
        </a:defRPr>
      </a:lvl5pPr>
      <a:lvl6pPr marL="9258529" algn="l" defTabSz="1851706" rtl="0" eaLnBrk="1" latinLnBrk="0" hangingPunct="1">
        <a:defRPr sz="7300" kern="1200">
          <a:solidFill>
            <a:schemeClr val="tx1"/>
          </a:solidFill>
          <a:latin typeface="+mn-lt"/>
          <a:ea typeface="+mn-ea"/>
          <a:cs typeface="+mn-cs"/>
        </a:defRPr>
      </a:lvl6pPr>
      <a:lvl7pPr marL="11110234" algn="l" defTabSz="1851706" rtl="0" eaLnBrk="1" latinLnBrk="0" hangingPunct="1">
        <a:defRPr sz="7300" kern="1200">
          <a:solidFill>
            <a:schemeClr val="tx1"/>
          </a:solidFill>
          <a:latin typeface="+mn-lt"/>
          <a:ea typeface="+mn-ea"/>
          <a:cs typeface="+mn-cs"/>
        </a:defRPr>
      </a:lvl7pPr>
      <a:lvl8pPr marL="12961940" algn="l" defTabSz="1851706" rtl="0" eaLnBrk="1" latinLnBrk="0" hangingPunct="1">
        <a:defRPr sz="7300" kern="1200">
          <a:solidFill>
            <a:schemeClr val="tx1"/>
          </a:solidFill>
          <a:latin typeface="+mn-lt"/>
          <a:ea typeface="+mn-ea"/>
          <a:cs typeface="+mn-cs"/>
        </a:defRPr>
      </a:lvl8pPr>
      <a:lvl9pPr marL="14813646" algn="l" defTabSz="1851706" rtl="0" eaLnBrk="1" latinLnBrk="0" hangingPunct="1">
        <a:defRPr sz="7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5567" y="490973"/>
            <a:ext cx="19851859" cy="3970318"/>
          </a:xfrm>
          <a:prstGeom prst="rect">
            <a:avLst/>
          </a:prstGeom>
          <a:noFill/>
        </p:spPr>
        <p:txBody>
          <a:bodyPr wrap="none" rtlCol="0">
            <a:spAutoFit/>
          </a:bodyPr>
          <a:lstStyle/>
          <a:p>
            <a:pPr algn="ctr"/>
            <a:r>
              <a:rPr lang="en-US" sz="7200" dirty="0" smtClean="0">
                <a:latin typeface="Baskerville"/>
                <a:cs typeface="Baskerville"/>
              </a:rPr>
              <a:t>Data transforms and distance metrics on the simplex:</a:t>
            </a:r>
          </a:p>
          <a:p>
            <a:pPr algn="ctr"/>
            <a:r>
              <a:rPr lang="en-US" sz="7200" dirty="0" smtClean="0">
                <a:latin typeface="Baskerville"/>
                <a:cs typeface="Baskerville"/>
              </a:rPr>
              <a:t> not what they seem</a:t>
            </a:r>
          </a:p>
          <a:p>
            <a:pPr algn="ctr"/>
            <a:r>
              <a:rPr lang="en-US" sz="3600" dirty="0" smtClean="0">
                <a:latin typeface="Baskerville"/>
                <a:cs typeface="Baskerville"/>
              </a:rPr>
              <a:t>Greg Gloor</a:t>
            </a:r>
          </a:p>
          <a:p>
            <a:pPr algn="ctr"/>
            <a:r>
              <a:rPr lang="en-US" sz="3600" dirty="0" smtClean="0">
                <a:latin typeface="Baskerville"/>
                <a:cs typeface="Baskerville"/>
              </a:rPr>
              <a:t>Department of Biochemistry</a:t>
            </a:r>
          </a:p>
          <a:p>
            <a:pPr algn="ctr"/>
            <a:r>
              <a:rPr lang="en-US" sz="3600" dirty="0" smtClean="0">
                <a:latin typeface="Baskerville"/>
                <a:cs typeface="Baskerville"/>
              </a:rPr>
              <a:t>University of Western Ontario</a:t>
            </a:r>
            <a:endParaRPr lang="en-US" sz="3600" dirty="0">
              <a:latin typeface="Baskerville"/>
              <a:cs typeface="Baskerville"/>
            </a:endParaRPr>
          </a:p>
        </p:txBody>
      </p:sp>
      <p:sp>
        <p:nvSpPr>
          <p:cNvPr id="7" name="TextBox 6"/>
          <p:cNvSpPr txBox="1"/>
          <p:nvPr/>
        </p:nvSpPr>
        <p:spPr>
          <a:xfrm>
            <a:off x="920850" y="4629377"/>
            <a:ext cx="30726881" cy="3416320"/>
          </a:xfrm>
          <a:prstGeom prst="rect">
            <a:avLst/>
          </a:prstGeom>
          <a:noFill/>
        </p:spPr>
        <p:txBody>
          <a:bodyPr wrap="square" rtlCol="0">
            <a:spAutoFit/>
          </a:bodyPr>
          <a:lstStyle/>
          <a:p>
            <a:r>
              <a:rPr lang="en-US" sz="3600" dirty="0" smtClean="0">
                <a:latin typeface="Baskerville"/>
                <a:cs typeface="Baskerville"/>
              </a:rPr>
              <a:t>High throughput sequencing (HTS) data are probabilistic samples of the environment, that can be manipulated using the rules and tools of compositional data analysis. That HTS is difficult to analyze is well known, leading to multiple methods for 'count normalization' and the use of multiple distance metrics. This situation is similar to other domains prior to their understanding the problems with compositional data. I will use simple datasets to show that count normalization methods in use in the </a:t>
            </a:r>
            <a:r>
              <a:rPr lang="en-US" sz="3600" dirty="0" err="1" smtClean="0">
                <a:latin typeface="Baskerville"/>
                <a:cs typeface="Baskerville"/>
              </a:rPr>
              <a:t>microbiome</a:t>
            </a:r>
            <a:r>
              <a:rPr lang="en-US" sz="3600" dirty="0" smtClean="0">
                <a:latin typeface="Baskerville"/>
                <a:cs typeface="Baskerville"/>
              </a:rPr>
              <a:t> and RNA-</a:t>
            </a:r>
            <a:r>
              <a:rPr lang="en-US" sz="3600" dirty="0" err="1" smtClean="0">
                <a:latin typeface="Baskerville"/>
                <a:cs typeface="Baskerville"/>
              </a:rPr>
              <a:t>Seq</a:t>
            </a:r>
            <a:r>
              <a:rPr lang="en-US" sz="3600" dirty="0" smtClean="0">
                <a:latin typeface="Baskerville"/>
                <a:cs typeface="Baskerville"/>
              </a:rPr>
              <a:t> literature are irrelevant or misleading when analyzing HTS data. I will go on to show that distance metrics in common use are not informative about the distances in the underlying environment. Only the log-ratio family of transformations coupled with the </a:t>
            </a:r>
            <a:r>
              <a:rPr lang="en-US" sz="3600" dirty="0" err="1" smtClean="0">
                <a:latin typeface="Baskerville"/>
                <a:cs typeface="Baskerville"/>
              </a:rPr>
              <a:t>Aitchison</a:t>
            </a:r>
            <a:r>
              <a:rPr lang="en-US" sz="3600" dirty="0" smtClean="0">
                <a:latin typeface="Baskerville"/>
                <a:cs typeface="Baskerville"/>
              </a:rPr>
              <a:t> distance are guaranteed to be meaningful for these data.</a:t>
            </a:r>
            <a:endParaRPr lang="en-US" dirty="0">
              <a:latin typeface="Baskerville"/>
              <a:cs typeface="Baskerville"/>
            </a:endParaRPr>
          </a:p>
        </p:txBody>
      </p:sp>
      <p:pic>
        <p:nvPicPr>
          <p:cNvPr id="9" name="Picture 8"/>
          <p:cNvPicPr>
            <a:picLocks noChangeAspect="1"/>
          </p:cNvPicPr>
          <p:nvPr/>
        </p:nvPicPr>
        <p:blipFill>
          <a:blip r:embed="rId2"/>
          <a:stretch>
            <a:fillRect/>
          </a:stretch>
        </p:blipFill>
        <p:spPr>
          <a:xfrm>
            <a:off x="3071562" y="8045697"/>
            <a:ext cx="8449361" cy="6985363"/>
          </a:xfrm>
          <a:prstGeom prst="rect">
            <a:avLst/>
          </a:prstGeom>
        </p:spPr>
      </p:pic>
      <p:sp>
        <p:nvSpPr>
          <p:cNvPr id="13" name="TextBox 12"/>
          <p:cNvSpPr txBox="1"/>
          <p:nvPr/>
        </p:nvSpPr>
        <p:spPr>
          <a:xfrm>
            <a:off x="870882" y="15031060"/>
            <a:ext cx="14381706" cy="1200329"/>
          </a:xfrm>
          <a:prstGeom prst="rect">
            <a:avLst/>
          </a:prstGeom>
          <a:noFill/>
        </p:spPr>
        <p:txBody>
          <a:bodyPr wrap="square" numCol="1" rtlCol="0">
            <a:spAutoFit/>
          </a:bodyPr>
          <a:lstStyle/>
          <a:p>
            <a:pPr algn="ctr"/>
            <a:r>
              <a:rPr lang="en-US" sz="3600" dirty="0" smtClean="0">
                <a:latin typeface="Baskerville"/>
                <a:cs typeface="Baskerville"/>
              </a:rPr>
              <a:t>Sequencing returns an integer representation of the probability of observing a feature conditioned on the sample frequencies and the sequencing depth.</a:t>
            </a:r>
            <a:endParaRPr lang="en-US" sz="3600" dirty="0">
              <a:latin typeface="Baskerville"/>
              <a:cs typeface="Baskerville"/>
            </a:endParaRPr>
          </a:p>
        </p:txBody>
      </p:sp>
      <p:sp>
        <p:nvSpPr>
          <p:cNvPr id="14" name="TextBox 13"/>
          <p:cNvSpPr txBox="1"/>
          <p:nvPr/>
        </p:nvSpPr>
        <p:spPr>
          <a:xfrm>
            <a:off x="17388885" y="19825172"/>
            <a:ext cx="8258541" cy="2400657"/>
          </a:xfrm>
          <a:prstGeom prst="rect">
            <a:avLst/>
          </a:prstGeom>
          <a:noFill/>
        </p:spPr>
        <p:txBody>
          <a:bodyPr wrap="none" rtlCol="0">
            <a:spAutoFit/>
          </a:bodyPr>
          <a:lstStyle/>
          <a:p>
            <a:r>
              <a:rPr lang="en-US" sz="3000" dirty="0" smtClean="0">
                <a:latin typeface="Courier Prime"/>
                <a:cs typeface="Courier Prime"/>
              </a:rPr>
              <a:t>O  F1 F2 F3</a:t>
            </a:r>
          </a:p>
          <a:p>
            <a:r>
              <a:rPr lang="en-US" sz="3000" dirty="0" smtClean="0">
                <a:latin typeface="Courier Prime"/>
                <a:cs typeface="Courier Prime"/>
              </a:rPr>
              <a:t>O1  </a:t>
            </a:r>
            <a:r>
              <a:rPr lang="en-US" sz="3000" dirty="0" smtClean="0">
                <a:latin typeface="Courier Prime"/>
                <a:cs typeface="Courier Prime"/>
              </a:rPr>
              <a:t>1  2  7   </a:t>
            </a:r>
            <a:r>
              <a:rPr lang="en-US" sz="3000" dirty="0" smtClean="0">
                <a:latin typeface="Courier Prime"/>
                <a:cs typeface="Courier Prime"/>
              </a:rPr>
              <a:t>x = 0</a:t>
            </a:r>
            <a:r>
              <a:rPr lang="en-US" sz="3000" baseline="-25000" dirty="0" smtClean="0">
                <a:latin typeface="Courier Prime"/>
                <a:cs typeface="Courier Prime"/>
              </a:rPr>
              <a:t>i</a:t>
            </a:r>
            <a:r>
              <a:rPr lang="en-US" sz="3000" dirty="0" smtClean="0">
                <a:latin typeface="Courier Prime"/>
                <a:cs typeface="Courier Prime"/>
              </a:rPr>
              <a:t>/sum(</a:t>
            </a:r>
            <a:r>
              <a:rPr lang="en-US" sz="3000" dirty="0" err="1" smtClean="0">
                <a:latin typeface="Courier Prime"/>
                <a:cs typeface="Courier Prime"/>
              </a:rPr>
              <a:t>O</a:t>
            </a:r>
            <a:r>
              <a:rPr lang="en-US" sz="3000" baseline="-25000" dirty="0" err="1" smtClean="0">
                <a:latin typeface="Courier Prime"/>
                <a:cs typeface="Courier Prime"/>
              </a:rPr>
              <a:t>i</a:t>
            </a:r>
            <a:r>
              <a:rPr lang="en-US" sz="3000" dirty="0" smtClean="0">
                <a:latin typeface="Courier Prime"/>
                <a:cs typeface="Courier Prime"/>
              </a:rPr>
              <a:t>)</a:t>
            </a:r>
            <a:endParaRPr lang="en-US" sz="3000" dirty="0" smtClean="0">
              <a:latin typeface="Courier Prime"/>
              <a:cs typeface="Courier Prime"/>
            </a:endParaRPr>
          </a:p>
          <a:p>
            <a:r>
              <a:rPr lang="en-US" sz="3000" dirty="0" smtClean="0">
                <a:latin typeface="Courier Prime"/>
                <a:cs typeface="Courier Prime"/>
              </a:rPr>
              <a:t>O2  2  1  7   s = O</a:t>
            </a:r>
            <a:r>
              <a:rPr lang="en-US" sz="3000" baseline="-25000" dirty="0" smtClean="0">
                <a:latin typeface="Courier Prime"/>
                <a:cs typeface="Courier Prime"/>
              </a:rPr>
              <a:t>i,1:2</a:t>
            </a:r>
            <a:r>
              <a:rPr lang="en-US" sz="3000" dirty="0" smtClean="0">
                <a:latin typeface="Courier Prime"/>
                <a:cs typeface="Courier Prime"/>
              </a:rPr>
              <a:t>/sum(O</a:t>
            </a:r>
            <a:r>
              <a:rPr lang="en-US" sz="3000" baseline="-25000" dirty="0" smtClean="0">
                <a:latin typeface="Courier Prime"/>
                <a:cs typeface="Courier Prime"/>
              </a:rPr>
              <a:t>i,1:2</a:t>
            </a:r>
            <a:r>
              <a:rPr lang="en-US" sz="3000" dirty="0" smtClean="0">
                <a:latin typeface="Courier Prime"/>
                <a:cs typeface="Courier Prime"/>
              </a:rPr>
              <a:t>)</a:t>
            </a:r>
          </a:p>
          <a:p>
            <a:r>
              <a:rPr lang="en-US" sz="3000" dirty="0" smtClean="0">
                <a:latin typeface="Courier Prime"/>
                <a:cs typeface="Courier Prime"/>
              </a:rPr>
              <a:t>O3  3  4  3   p = O * [8,1,1]/ </a:t>
            </a:r>
          </a:p>
          <a:p>
            <a:r>
              <a:rPr lang="en-US" sz="3000" dirty="0" smtClean="0">
                <a:latin typeface="Courier Prime"/>
                <a:cs typeface="Courier Prime"/>
              </a:rPr>
              <a:t>O4  4  3  3       (sum(</a:t>
            </a:r>
            <a:r>
              <a:rPr lang="en-US" sz="3000" dirty="0" smtClean="0">
                <a:latin typeface="Courier Prime"/>
                <a:cs typeface="Courier Prime"/>
              </a:rPr>
              <a:t>O * [8,1,1]</a:t>
            </a:r>
            <a:r>
              <a:rPr lang="en-US" sz="3000" dirty="0" smtClean="0">
                <a:latin typeface="Courier Prime"/>
                <a:cs typeface="Courier Prime"/>
              </a:rPr>
              <a:t>)</a:t>
            </a:r>
            <a:endParaRPr lang="en-US" sz="3000" dirty="0">
              <a:latin typeface="Courier Prime"/>
              <a:cs typeface="Courier Prime"/>
            </a:endParaRPr>
          </a:p>
        </p:txBody>
      </p:sp>
      <p:sp>
        <p:nvSpPr>
          <p:cNvPr id="19" name="Left Bracket 18"/>
          <p:cNvSpPr/>
          <p:nvPr/>
        </p:nvSpPr>
        <p:spPr>
          <a:xfrm flipH="1">
            <a:off x="20028366" y="20320802"/>
            <a:ext cx="390441" cy="19979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descr="ternary.pdf"/>
          <p:cNvPicPr>
            <a:picLocks noChangeAspect="1"/>
          </p:cNvPicPr>
          <p:nvPr/>
        </p:nvPicPr>
        <p:blipFill rotWithShape="1">
          <a:blip r:embed="rId3">
            <a:extLst>
              <a:ext uri="{28A0092B-C50C-407E-A947-70E740481C1C}">
                <a14:useLocalDpi xmlns:a14="http://schemas.microsoft.com/office/drawing/2010/main" val="0"/>
              </a:ext>
            </a:extLst>
          </a:blip>
          <a:srcRect l="18933" t="11426" r="9018" b="16524"/>
          <a:stretch/>
        </p:blipFill>
        <p:spPr>
          <a:xfrm>
            <a:off x="22946194" y="19825172"/>
            <a:ext cx="8599104" cy="8599105"/>
          </a:xfrm>
          <a:prstGeom prst="rect">
            <a:avLst/>
          </a:prstGeom>
        </p:spPr>
      </p:pic>
      <p:pic>
        <p:nvPicPr>
          <p:cNvPr id="23" name="Picture 22"/>
          <p:cNvPicPr>
            <a:picLocks noChangeAspect="1"/>
          </p:cNvPicPr>
          <p:nvPr/>
        </p:nvPicPr>
        <p:blipFill>
          <a:blip r:embed="rId4"/>
          <a:stretch>
            <a:fillRect/>
          </a:stretch>
        </p:blipFill>
        <p:spPr>
          <a:xfrm>
            <a:off x="17163593" y="28424277"/>
            <a:ext cx="14331738" cy="3017208"/>
          </a:xfrm>
          <a:prstGeom prst="rect">
            <a:avLst/>
          </a:prstGeom>
        </p:spPr>
      </p:pic>
      <p:sp>
        <p:nvSpPr>
          <p:cNvPr id="24" name="Left Bracket 23"/>
          <p:cNvSpPr/>
          <p:nvPr/>
        </p:nvSpPr>
        <p:spPr>
          <a:xfrm>
            <a:off x="18042348" y="20320802"/>
            <a:ext cx="390441" cy="1997959"/>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17163593" y="23005903"/>
            <a:ext cx="7535825" cy="4524316"/>
          </a:xfrm>
          <a:prstGeom prst="rect">
            <a:avLst/>
          </a:prstGeom>
          <a:noFill/>
        </p:spPr>
        <p:txBody>
          <a:bodyPr wrap="square" numCol="1" rtlCol="0">
            <a:spAutoFit/>
          </a:bodyPr>
          <a:lstStyle/>
          <a:p>
            <a:r>
              <a:rPr lang="en-US" sz="3600" dirty="0" smtClean="0">
                <a:latin typeface="Baskerville"/>
                <a:cs typeface="Baskerville"/>
              </a:rPr>
              <a:t>Widely used distance metrics have un-</a:t>
            </a:r>
          </a:p>
          <a:p>
            <a:r>
              <a:rPr lang="en-US" sz="3600" dirty="0">
                <a:latin typeface="Baskerville"/>
                <a:cs typeface="Baskerville"/>
              </a:rPr>
              <a:t>p</a:t>
            </a:r>
            <a:r>
              <a:rPr lang="en-US" sz="3600" dirty="0" smtClean="0">
                <a:latin typeface="Baskerville"/>
                <a:cs typeface="Baskerville"/>
              </a:rPr>
              <a:t>redictable properties on the simplex.</a:t>
            </a:r>
          </a:p>
          <a:p>
            <a:r>
              <a:rPr lang="en-US" sz="3600" dirty="0" smtClean="0">
                <a:latin typeface="Baskerville"/>
                <a:cs typeface="Baskerville"/>
              </a:rPr>
              <a:t>BC, JSD and AD are scale invariant, </a:t>
            </a:r>
          </a:p>
          <a:p>
            <a:r>
              <a:rPr lang="en-US" sz="3600" dirty="0" smtClean="0">
                <a:latin typeface="Baskerville"/>
                <a:cs typeface="Baskerville"/>
              </a:rPr>
              <a:t>JSD and AD are </a:t>
            </a:r>
            <a:r>
              <a:rPr lang="en-US" sz="3600" dirty="0" err="1" smtClean="0">
                <a:latin typeface="Baskerville"/>
                <a:cs typeface="Baskerville"/>
              </a:rPr>
              <a:t>subcompositionally</a:t>
            </a:r>
            <a:r>
              <a:rPr lang="en-US" sz="3600" dirty="0" smtClean="0">
                <a:latin typeface="Baskerville"/>
                <a:cs typeface="Baskerville"/>
              </a:rPr>
              <a:t>-dominant, but only the AD is</a:t>
            </a:r>
          </a:p>
          <a:p>
            <a:r>
              <a:rPr lang="en-US" sz="3600" dirty="0">
                <a:latin typeface="Baskerville"/>
                <a:cs typeface="Baskerville"/>
              </a:rPr>
              <a:t>r</a:t>
            </a:r>
            <a:r>
              <a:rPr lang="en-US" sz="3600" dirty="0" smtClean="0">
                <a:latin typeface="Baskerville"/>
                <a:cs typeface="Baskerville"/>
              </a:rPr>
              <a:t>esistant to perturbation or </a:t>
            </a:r>
          </a:p>
          <a:p>
            <a:r>
              <a:rPr lang="en-US" sz="3600" dirty="0">
                <a:latin typeface="Baskerville"/>
                <a:cs typeface="Baskerville"/>
              </a:rPr>
              <a:t>r</a:t>
            </a:r>
            <a:r>
              <a:rPr lang="en-US" sz="3600" dirty="0" smtClean="0">
                <a:latin typeface="Baskerville"/>
                <a:cs typeface="Baskerville"/>
              </a:rPr>
              <a:t>otation of the data on the </a:t>
            </a:r>
          </a:p>
          <a:p>
            <a:r>
              <a:rPr lang="en-US" sz="3600" dirty="0" smtClean="0">
                <a:latin typeface="Baskerville"/>
                <a:cs typeface="Baskerville"/>
              </a:rPr>
              <a:t>Simplex. </a:t>
            </a:r>
          </a:p>
        </p:txBody>
      </p:sp>
      <p:sp>
        <p:nvSpPr>
          <p:cNvPr id="26" name="TextBox 25"/>
          <p:cNvSpPr txBox="1"/>
          <p:nvPr/>
        </p:nvSpPr>
        <p:spPr>
          <a:xfrm>
            <a:off x="17266025" y="17089467"/>
            <a:ext cx="14381706" cy="2308324"/>
          </a:xfrm>
          <a:prstGeom prst="rect">
            <a:avLst/>
          </a:prstGeom>
          <a:noFill/>
        </p:spPr>
        <p:txBody>
          <a:bodyPr wrap="square" numCol="1" rtlCol="0">
            <a:spAutoFit/>
          </a:bodyPr>
          <a:lstStyle/>
          <a:p>
            <a:r>
              <a:rPr lang="en-US" sz="3600" dirty="0" smtClean="0">
                <a:latin typeface="Baskerville"/>
                <a:cs typeface="Baskerville"/>
              </a:rPr>
              <a:t>Distances between samples should be the same in the the underlying environment and in the post-sequencing data. A simple test dataset of four samples with three features to test if the distances are scale invariant, </a:t>
            </a:r>
            <a:r>
              <a:rPr lang="en-US" sz="3600" dirty="0" err="1" smtClean="0">
                <a:latin typeface="Baskerville"/>
                <a:cs typeface="Baskerville"/>
              </a:rPr>
              <a:t>subcompositionally</a:t>
            </a:r>
            <a:r>
              <a:rPr lang="en-US" sz="3600" dirty="0" smtClean="0">
                <a:latin typeface="Baskerville"/>
                <a:cs typeface="Baskerville"/>
              </a:rPr>
              <a:t> dominant, and perturbation (rotation) invariant.</a:t>
            </a:r>
            <a:endParaRPr lang="en-US" sz="3600" dirty="0">
              <a:latin typeface="Baskerville"/>
              <a:cs typeface="Baskerville"/>
            </a:endParaRPr>
          </a:p>
        </p:txBody>
      </p:sp>
      <p:sp>
        <p:nvSpPr>
          <p:cNvPr id="27" name="TextBox 26"/>
          <p:cNvSpPr txBox="1"/>
          <p:nvPr/>
        </p:nvSpPr>
        <p:spPr>
          <a:xfrm>
            <a:off x="3590406" y="7980417"/>
            <a:ext cx="2415364" cy="892552"/>
          </a:xfrm>
          <a:prstGeom prst="rect">
            <a:avLst/>
          </a:prstGeom>
          <a:solidFill>
            <a:schemeClr val="bg1"/>
          </a:solidFill>
        </p:spPr>
        <p:txBody>
          <a:bodyPr wrap="square" rtlCol="0">
            <a:spAutoFit/>
          </a:bodyPr>
          <a:lstStyle/>
          <a:p>
            <a:pPr algn="ctr"/>
            <a:endParaRPr lang="en-US" sz="2400" dirty="0" smtClean="0">
              <a:latin typeface="Courier Prime"/>
              <a:cs typeface="Courier Prime"/>
            </a:endParaRPr>
          </a:p>
          <a:p>
            <a:pPr algn="ctr"/>
            <a:r>
              <a:rPr lang="en-US" sz="2800" dirty="0" smtClean="0">
                <a:latin typeface="Courier Prime"/>
                <a:cs typeface="Courier Prime"/>
              </a:rPr>
              <a:t>Counting</a:t>
            </a:r>
          </a:p>
        </p:txBody>
      </p:sp>
      <p:sp>
        <p:nvSpPr>
          <p:cNvPr id="28" name="TextBox 27"/>
          <p:cNvSpPr txBox="1"/>
          <p:nvPr/>
        </p:nvSpPr>
        <p:spPr>
          <a:xfrm>
            <a:off x="8543867" y="7980417"/>
            <a:ext cx="2415364" cy="892552"/>
          </a:xfrm>
          <a:prstGeom prst="rect">
            <a:avLst/>
          </a:prstGeom>
          <a:solidFill>
            <a:schemeClr val="bg1"/>
          </a:solidFill>
        </p:spPr>
        <p:txBody>
          <a:bodyPr wrap="square" rtlCol="0">
            <a:spAutoFit/>
          </a:bodyPr>
          <a:lstStyle/>
          <a:p>
            <a:pPr algn="ctr"/>
            <a:endParaRPr lang="en-US" sz="2400" dirty="0" smtClean="0">
              <a:latin typeface="Courier Prime"/>
              <a:cs typeface="Courier Prime"/>
            </a:endParaRPr>
          </a:p>
          <a:p>
            <a:pPr algn="ctr"/>
            <a:r>
              <a:rPr lang="en-US" sz="2800" dirty="0" smtClean="0">
                <a:latin typeface="Courier Prime"/>
                <a:cs typeface="Courier Prime"/>
              </a:rPr>
              <a:t>Sequencing</a:t>
            </a:r>
          </a:p>
        </p:txBody>
      </p:sp>
      <p:pic>
        <p:nvPicPr>
          <p:cNvPr id="29" name="Content Placeholder 27" descr="TLA_3D.pdf"/>
          <p:cNvPicPr>
            <a:picLocks noChangeAspect="1"/>
          </p:cNvPicPr>
          <p:nvPr/>
        </p:nvPicPr>
        <p:blipFill rotWithShape="1">
          <a:blip r:embed="rId5">
            <a:extLst>
              <a:ext uri="{28A0092B-C50C-407E-A947-70E740481C1C}">
                <a14:useLocalDpi xmlns:a14="http://schemas.microsoft.com/office/drawing/2010/main" val="0"/>
              </a:ext>
            </a:extLst>
          </a:blip>
          <a:srcRect t="734" b="-532"/>
          <a:stretch/>
        </p:blipFill>
        <p:spPr>
          <a:xfrm>
            <a:off x="17163593" y="8872969"/>
            <a:ext cx="14018005" cy="4662406"/>
          </a:xfrm>
          <a:prstGeom prst="rect">
            <a:avLst/>
          </a:prstGeom>
        </p:spPr>
      </p:pic>
      <p:sp>
        <p:nvSpPr>
          <p:cNvPr id="30" name="TextBox 29"/>
          <p:cNvSpPr txBox="1"/>
          <p:nvPr/>
        </p:nvSpPr>
        <p:spPr>
          <a:xfrm>
            <a:off x="16478113" y="13369067"/>
            <a:ext cx="14381706" cy="2862322"/>
          </a:xfrm>
          <a:prstGeom prst="rect">
            <a:avLst/>
          </a:prstGeom>
          <a:noFill/>
        </p:spPr>
        <p:txBody>
          <a:bodyPr wrap="square" numCol="1" rtlCol="0">
            <a:spAutoFit/>
          </a:bodyPr>
          <a:lstStyle/>
          <a:p>
            <a:pPr algn="ctr"/>
            <a:r>
              <a:rPr lang="en-US" sz="3600" dirty="0" smtClean="0">
                <a:latin typeface="Baskerville"/>
                <a:cs typeface="Baskerville"/>
              </a:rPr>
              <a:t>Sequencing data have one fewer dimensions than the number of features. These data exist on an D-1 dimensional plane termed a Simplex. Data on a Simplex cannot be recovered to the volume without additional information. Data normalization does not do what we hope it does: normalization does not restore the data to the volume.</a:t>
            </a:r>
            <a:endParaRPr lang="en-US" sz="3600" dirty="0">
              <a:latin typeface="Baskerville"/>
              <a:cs typeface="Baskerville"/>
            </a:endParaRPr>
          </a:p>
        </p:txBody>
      </p:sp>
      <p:sp>
        <p:nvSpPr>
          <p:cNvPr id="31" name="TextBox 30"/>
          <p:cNvSpPr txBox="1"/>
          <p:nvPr/>
        </p:nvSpPr>
        <p:spPr>
          <a:xfrm>
            <a:off x="17992733" y="8045697"/>
            <a:ext cx="2415364" cy="892552"/>
          </a:xfrm>
          <a:prstGeom prst="rect">
            <a:avLst/>
          </a:prstGeom>
          <a:solidFill>
            <a:schemeClr val="bg1"/>
          </a:solidFill>
        </p:spPr>
        <p:txBody>
          <a:bodyPr wrap="square" rtlCol="0">
            <a:spAutoFit/>
          </a:bodyPr>
          <a:lstStyle/>
          <a:p>
            <a:pPr algn="ctr"/>
            <a:endParaRPr lang="en-US" sz="2400" dirty="0" smtClean="0">
              <a:latin typeface="Courier Prime"/>
              <a:cs typeface="Courier Prime"/>
            </a:endParaRPr>
          </a:p>
          <a:p>
            <a:pPr algn="ctr"/>
            <a:r>
              <a:rPr lang="en-US" sz="2800" dirty="0" smtClean="0">
                <a:latin typeface="Courier Prime"/>
                <a:cs typeface="Courier Prime"/>
              </a:rPr>
              <a:t>Counting</a:t>
            </a:r>
          </a:p>
        </p:txBody>
      </p:sp>
      <p:sp>
        <p:nvSpPr>
          <p:cNvPr id="32" name="TextBox 31"/>
          <p:cNvSpPr txBox="1"/>
          <p:nvPr/>
        </p:nvSpPr>
        <p:spPr>
          <a:xfrm>
            <a:off x="22935103" y="8045697"/>
            <a:ext cx="2415364" cy="892552"/>
          </a:xfrm>
          <a:prstGeom prst="rect">
            <a:avLst/>
          </a:prstGeom>
          <a:solidFill>
            <a:schemeClr val="bg1"/>
          </a:solidFill>
        </p:spPr>
        <p:txBody>
          <a:bodyPr wrap="square" rtlCol="0">
            <a:spAutoFit/>
          </a:bodyPr>
          <a:lstStyle/>
          <a:p>
            <a:pPr algn="ctr"/>
            <a:endParaRPr lang="en-US" sz="2400" dirty="0" smtClean="0">
              <a:latin typeface="Courier Prime"/>
              <a:cs typeface="Courier Prime"/>
            </a:endParaRPr>
          </a:p>
          <a:p>
            <a:pPr algn="ctr"/>
            <a:r>
              <a:rPr lang="en-US" sz="2800" dirty="0" smtClean="0">
                <a:latin typeface="Courier Prime"/>
                <a:cs typeface="Courier Prime"/>
              </a:rPr>
              <a:t>Sequencing</a:t>
            </a:r>
          </a:p>
        </p:txBody>
      </p:sp>
      <p:sp>
        <p:nvSpPr>
          <p:cNvPr id="33" name="TextBox 32"/>
          <p:cNvSpPr txBox="1"/>
          <p:nvPr/>
        </p:nvSpPr>
        <p:spPr>
          <a:xfrm>
            <a:off x="27594535" y="8045697"/>
            <a:ext cx="2415364" cy="892552"/>
          </a:xfrm>
          <a:prstGeom prst="rect">
            <a:avLst/>
          </a:prstGeom>
          <a:solidFill>
            <a:schemeClr val="bg1"/>
          </a:solidFill>
        </p:spPr>
        <p:txBody>
          <a:bodyPr wrap="square" rtlCol="0">
            <a:spAutoFit/>
          </a:bodyPr>
          <a:lstStyle/>
          <a:p>
            <a:pPr algn="ctr"/>
            <a:endParaRPr lang="en-US" sz="2400" dirty="0" smtClean="0">
              <a:latin typeface="Courier Prime"/>
              <a:cs typeface="Courier Prime"/>
            </a:endParaRPr>
          </a:p>
          <a:p>
            <a:pPr algn="ctr"/>
            <a:r>
              <a:rPr lang="en-US" sz="2800" dirty="0" smtClean="0">
                <a:latin typeface="Courier Prime"/>
                <a:cs typeface="Courier Prime"/>
              </a:rPr>
              <a:t>Simplex</a:t>
            </a:r>
          </a:p>
        </p:txBody>
      </p:sp>
      <p:pic>
        <p:nvPicPr>
          <p:cNvPr id="36" name="Picture 35"/>
          <p:cNvPicPr>
            <a:picLocks noChangeAspect="1"/>
          </p:cNvPicPr>
          <p:nvPr/>
        </p:nvPicPr>
        <p:blipFill>
          <a:blip r:embed="rId6"/>
          <a:stretch>
            <a:fillRect/>
          </a:stretch>
        </p:blipFill>
        <p:spPr>
          <a:xfrm>
            <a:off x="10555211" y="23192085"/>
            <a:ext cx="4697378" cy="5460702"/>
          </a:xfrm>
          <a:prstGeom prst="rect">
            <a:avLst/>
          </a:prstGeom>
        </p:spPr>
      </p:pic>
      <p:pic>
        <p:nvPicPr>
          <p:cNvPr id="37" name="Picture 36"/>
          <p:cNvPicPr>
            <a:picLocks noChangeAspect="1"/>
          </p:cNvPicPr>
          <p:nvPr/>
        </p:nvPicPr>
        <p:blipFill>
          <a:blip r:embed="rId7"/>
          <a:stretch>
            <a:fillRect/>
          </a:stretch>
        </p:blipFill>
        <p:spPr>
          <a:xfrm>
            <a:off x="10555210" y="28857927"/>
            <a:ext cx="4697378" cy="2583558"/>
          </a:xfrm>
          <a:prstGeom prst="rect">
            <a:avLst/>
          </a:prstGeom>
        </p:spPr>
      </p:pic>
      <p:sp>
        <p:nvSpPr>
          <p:cNvPr id="40" name="TextBox 39"/>
          <p:cNvSpPr txBox="1"/>
          <p:nvPr/>
        </p:nvSpPr>
        <p:spPr>
          <a:xfrm>
            <a:off x="870882" y="17089467"/>
            <a:ext cx="14381706" cy="646331"/>
          </a:xfrm>
          <a:prstGeom prst="rect">
            <a:avLst/>
          </a:prstGeom>
          <a:noFill/>
        </p:spPr>
        <p:txBody>
          <a:bodyPr wrap="square" numCol="1" rtlCol="0">
            <a:spAutoFit/>
          </a:bodyPr>
          <a:lstStyle/>
          <a:p>
            <a:pPr algn="ctr"/>
            <a:r>
              <a:rPr lang="en-US" sz="3600" dirty="0" smtClean="0">
                <a:latin typeface="Baskerville"/>
                <a:cs typeface="Baskerville"/>
              </a:rPr>
              <a:t>Normalization does not recover the original information in the count data.</a:t>
            </a:r>
            <a:endParaRPr lang="en-US" sz="3600" dirty="0">
              <a:latin typeface="Baskerville"/>
              <a:cs typeface="Baskerville"/>
            </a:endParaRPr>
          </a:p>
        </p:txBody>
      </p:sp>
      <p:sp>
        <p:nvSpPr>
          <p:cNvPr id="42" name="TextBox 41"/>
          <p:cNvSpPr txBox="1"/>
          <p:nvPr/>
        </p:nvSpPr>
        <p:spPr>
          <a:xfrm>
            <a:off x="10555210" y="21991756"/>
            <a:ext cx="5068563" cy="1200329"/>
          </a:xfrm>
          <a:prstGeom prst="rect">
            <a:avLst/>
          </a:prstGeom>
          <a:noFill/>
        </p:spPr>
        <p:txBody>
          <a:bodyPr wrap="square" numCol="1" rtlCol="0">
            <a:spAutoFit/>
          </a:bodyPr>
          <a:lstStyle/>
          <a:p>
            <a:pPr algn="ctr"/>
            <a:r>
              <a:rPr lang="en-US" sz="3600" dirty="0" err="1" smtClean="0">
                <a:latin typeface="Baskerville"/>
                <a:cs typeface="Baskerville"/>
              </a:rPr>
              <a:t>Aitchison</a:t>
            </a:r>
            <a:r>
              <a:rPr lang="en-US" sz="3600" dirty="0" smtClean="0">
                <a:latin typeface="Baskerville"/>
                <a:cs typeface="Baskerville"/>
              </a:rPr>
              <a:t> distances preserve information</a:t>
            </a:r>
            <a:endParaRPr lang="en-US" sz="3600" dirty="0">
              <a:latin typeface="Baskerville"/>
              <a:cs typeface="Baskerville"/>
            </a:endParaRPr>
          </a:p>
        </p:txBody>
      </p:sp>
      <p:sp>
        <p:nvSpPr>
          <p:cNvPr id="43" name="TextBox 42"/>
          <p:cNvSpPr txBox="1"/>
          <p:nvPr/>
        </p:nvSpPr>
        <p:spPr>
          <a:xfrm>
            <a:off x="13741373" y="28838657"/>
            <a:ext cx="1232504"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r>
              <a:rPr lang="en-US" sz="1200" b="1" dirty="0" smtClean="0"/>
              <a:t> DES</a:t>
            </a:r>
            <a:endParaRPr lang="en-US" sz="1200" b="1" dirty="0"/>
          </a:p>
        </p:txBody>
      </p:sp>
      <p:sp>
        <p:nvSpPr>
          <p:cNvPr id="44" name="TextBox 43"/>
          <p:cNvSpPr txBox="1"/>
          <p:nvPr/>
        </p:nvSpPr>
        <p:spPr>
          <a:xfrm>
            <a:off x="11520923" y="28838657"/>
            <a:ext cx="954107" cy="276999"/>
          </a:xfrm>
          <a:prstGeom prst="rect">
            <a:avLst/>
          </a:prstGeom>
          <a:solidFill>
            <a:schemeClr val="bg1"/>
          </a:solidFill>
        </p:spPr>
        <p:txBody>
          <a:bodyPr wrap="none" rtlCol="0">
            <a:spAutoFit/>
          </a:bodyPr>
          <a:lstStyle/>
          <a:p>
            <a:r>
              <a:rPr lang="en-US" sz="1200" b="1" dirty="0" smtClean="0"/>
              <a:t>Euclidian </a:t>
            </a:r>
            <a:r>
              <a:rPr lang="en-US" sz="1200" b="1" dirty="0" err="1" smtClean="0"/>
              <a:t>clr</a:t>
            </a:r>
            <a:endParaRPr lang="en-US" sz="1200" b="1" dirty="0"/>
          </a:p>
        </p:txBody>
      </p:sp>
      <p:sp>
        <p:nvSpPr>
          <p:cNvPr id="46" name="TextBox 45"/>
          <p:cNvSpPr txBox="1"/>
          <p:nvPr/>
        </p:nvSpPr>
        <p:spPr>
          <a:xfrm>
            <a:off x="11387611" y="25993148"/>
            <a:ext cx="1225967" cy="276999"/>
          </a:xfrm>
          <a:prstGeom prst="rect">
            <a:avLst/>
          </a:prstGeom>
          <a:solidFill>
            <a:schemeClr val="bg1"/>
          </a:solidFill>
        </p:spPr>
        <p:txBody>
          <a:bodyPr wrap="none" rtlCol="0">
            <a:spAutoFit/>
          </a:bodyPr>
          <a:lstStyle/>
          <a:p>
            <a:r>
              <a:rPr lang="en-US" sz="1200" b="1" dirty="0" smtClean="0"/>
              <a:t>Jensen-Shannon</a:t>
            </a:r>
            <a:endParaRPr lang="en-US" sz="1200" b="1" dirty="0"/>
          </a:p>
        </p:txBody>
      </p:sp>
      <p:sp>
        <p:nvSpPr>
          <p:cNvPr id="47" name="TextBox 46"/>
          <p:cNvSpPr txBox="1"/>
          <p:nvPr/>
        </p:nvSpPr>
        <p:spPr>
          <a:xfrm>
            <a:off x="11520923" y="23213769"/>
            <a:ext cx="892868" cy="276999"/>
          </a:xfrm>
          <a:prstGeom prst="rect">
            <a:avLst/>
          </a:prstGeom>
          <a:solidFill>
            <a:schemeClr val="bg1"/>
          </a:solidFill>
        </p:spPr>
        <p:txBody>
          <a:bodyPr wrap="none" rtlCol="0">
            <a:spAutoFit/>
          </a:bodyPr>
          <a:lstStyle/>
          <a:p>
            <a:r>
              <a:rPr lang="en-US" sz="1200" b="1" dirty="0" smtClean="0"/>
              <a:t>Bray-Curtis</a:t>
            </a:r>
            <a:endParaRPr lang="en-US" sz="1200" b="1" dirty="0"/>
          </a:p>
        </p:txBody>
      </p:sp>
      <p:sp>
        <p:nvSpPr>
          <p:cNvPr id="48" name="TextBox 47"/>
          <p:cNvSpPr txBox="1"/>
          <p:nvPr/>
        </p:nvSpPr>
        <p:spPr>
          <a:xfrm>
            <a:off x="13741373" y="23192085"/>
            <a:ext cx="1172466" cy="276999"/>
          </a:xfrm>
          <a:prstGeom prst="rect">
            <a:avLst/>
          </a:prstGeom>
          <a:solidFill>
            <a:schemeClr val="bg1"/>
          </a:solidFill>
        </p:spPr>
        <p:txBody>
          <a:bodyPr wrap="none" rtlCol="0">
            <a:spAutoFit/>
          </a:bodyPr>
          <a:lstStyle/>
          <a:p>
            <a:r>
              <a:rPr lang="en-US" sz="1200" b="1" dirty="0" smtClean="0"/>
              <a:t>Bray-Curtis DES</a:t>
            </a:r>
            <a:endParaRPr lang="en-US" sz="1200" b="1" dirty="0"/>
          </a:p>
        </p:txBody>
      </p:sp>
      <p:sp>
        <p:nvSpPr>
          <p:cNvPr id="49" name="TextBox 48"/>
          <p:cNvSpPr txBox="1"/>
          <p:nvPr/>
        </p:nvSpPr>
        <p:spPr>
          <a:xfrm>
            <a:off x="13669839" y="25993148"/>
            <a:ext cx="1505565" cy="276999"/>
          </a:xfrm>
          <a:prstGeom prst="rect">
            <a:avLst/>
          </a:prstGeom>
          <a:solidFill>
            <a:schemeClr val="bg1"/>
          </a:solidFill>
        </p:spPr>
        <p:txBody>
          <a:bodyPr wrap="none" rtlCol="0">
            <a:spAutoFit/>
          </a:bodyPr>
          <a:lstStyle/>
          <a:p>
            <a:r>
              <a:rPr lang="en-US" sz="1200" b="1" dirty="0" smtClean="0"/>
              <a:t>Jensen-Shannon DES</a:t>
            </a:r>
            <a:endParaRPr lang="en-US" sz="1200" b="1" dirty="0"/>
          </a:p>
        </p:txBody>
      </p:sp>
      <p:sp>
        <p:nvSpPr>
          <p:cNvPr id="50" name="TextBox 49"/>
          <p:cNvSpPr txBox="1"/>
          <p:nvPr/>
        </p:nvSpPr>
        <p:spPr>
          <a:xfrm rot="16200000">
            <a:off x="10196593" y="24314315"/>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51" name="TextBox 50"/>
          <p:cNvSpPr txBox="1"/>
          <p:nvPr/>
        </p:nvSpPr>
        <p:spPr>
          <a:xfrm rot="16200000">
            <a:off x="10196593" y="27106811"/>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52" name="TextBox 51"/>
          <p:cNvSpPr txBox="1"/>
          <p:nvPr/>
        </p:nvSpPr>
        <p:spPr>
          <a:xfrm rot="16200000">
            <a:off x="10196593" y="29999369"/>
            <a:ext cx="994233" cy="276999"/>
          </a:xfrm>
          <a:prstGeom prst="rect">
            <a:avLst/>
          </a:prstGeom>
          <a:solidFill>
            <a:schemeClr val="bg1"/>
          </a:solidFill>
        </p:spPr>
        <p:txBody>
          <a:bodyPr wrap="none" rtlCol="0">
            <a:spAutoFit/>
          </a:bodyPr>
          <a:lstStyle/>
          <a:p>
            <a:r>
              <a:rPr lang="en-US" sz="1200" dirty="0" smtClean="0"/>
              <a:t>Proportional</a:t>
            </a:r>
            <a:endParaRPr lang="en-US" sz="1200" dirty="0"/>
          </a:p>
        </p:txBody>
      </p:sp>
      <p:sp>
        <p:nvSpPr>
          <p:cNvPr id="53" name="TextBox 52"/>
          <p:cNvSpPr txBox="1"/>
          <p:nvPr/>
        </p:nvSpPr>
        <p:spPr>
          <a:xfrm rot="16200000">
            <a:off x="12536140" y="24320472"/>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54" name="TextBox 53"/>
          <p:cNvSpPr txBox="1"/>
          <p:nvPr/>
        </p:nvSpPr>
        <p:spPr>
          <a:xfrm rot="16200000">
            <a:off x="12535440" y="27105270"/>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55" name="TextBox 54"/>
          <p:cNvSpPr txBox="1"/>
          <p:nvPr/>
        </p:nvSpPr>
        <p:spPr>
          <a:xfrm rot="16200000">
            <a:off x="12534740" y="29923251"/>
            <a:ext cx="1161120" cy="276999"/>
          </a:xfrm>
          <a:prstGeom prst="rect">
            <a:avLst/>
          </a:prstGeom>
          <a:solidFill>
            <a:schemeClr val="bg1"/>
          </a:solidFill>
        </p:spPr>
        <p:txBody>
          <a:bodyPr wrap="none" rtlCol="0">
            <a:spAutoFit/>
          </a:bodyPr>
          <a:lstStyle/>
          <a:p>
            <a:r>
              <a:rPr lang="en-US" sz="1200" dirty="0" smtClean="0"/>
              <a:t>DES normalized</a:t>
            </a:r>
            <a:endParaRPr lang="en-US" sz="1200" dirty="0"/>
          </a:p>
        </p:txBody>
      </p:sp>
      <p:sp>
        <p:nvSpPr>
          <p:cNvPr id="56" name="TextBox 55"/>
          <p:cNvSpPr txBox="1"/>
          <p:nvPr/>
        </p:nvSpPr>
        <p:spPr>
          <a:xfrm>
            <a:off x="11582500" y="255675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57" name="TextBox 56"/>
          <p:cNvSpPr txBox="1"/>
          <p:nvPr/>
        </p:nvSpPr>
        <p:spPr>
          <a:xfrm>
            <a:off x="11582500" y="284286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58" name="TextBox 57"/>
          <p:cNvSpPr txBox="1"/>
          <p:nvPr/>
        </p:nvSpPr>
        <p:spPr>
          <a:xfrm>
            <a:off x="11582500" y="312491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59" name="TextBox 58"/>
          <p:cNvSpPr txBox="1"/>
          <p:nvPr/>
        </p:nvSpPr>
        <p:spPr>
          <a:xfrm>
            <a:off x="13982446" y="25581432"/>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60" name="TextBox 59"/>
          <p:cNvSpPr txBox="1"/>
          <p:nvPr/>
        </p:nvSpPr>
        <p:spPr>
          <a:xfrm>
            <a:off x="13982446" y="28442507"/>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61" name="TextBox 60"/>
          <p:cNvSpPr txBox="1"/>
          <p:nvPr/>
        </p:nvSpPr>
        <p:spPr>
          <a:xfrm>
            <a:off x="13982446" y="31263006"/>
            <a:ext cx="723275" cy="276999"/>
          </a:xfrm>
          <a:prstGeom prst="rect">
            <a:avLst/>
          </a:prstGeom>
          <a:solidFill>
            <a:schemeClr val="bg1"/>
          </a:solidFill>
        </p:spPr>
        <p:txBody>
          <a:bodyPr wrap="none" rtlCol="0">
            <a:spAutoFit/>
          </a:bodyPr>
          <a:lstStyle/>
          <a:p>
            <a:r>
              <a:rPr lang="en-US" sz="1200" dirty="0" smtClean="0"/>
              <a:t>Numeric</a:t>
            </a:r>
            <a:endParaRPr lang="en-US" sz="1200" dirty="0"/>
          </a:p>
        </p:txBody>
      </p:sp>
      <p:sp>
        <p:nvSpPr>
          <p:cNvPr id="34" name="Rectangle 33"/>
          <p:cNvSpPr/>
          <p:nvPr/>
        </p:nvSpPr>
        <p:spPr>
          <a:xfrm>
            <a:off x="0" y="8265536"/>
            <a:ext cx="32405638" cy="8308586"/>
          </a:xfrm>
          <a:prstGeom prst="rect">
            <a:avLst/>
          </a:prstGeom>
          <a:solidFill>
            <a:schemeClr val="bg2">
              <a:lumMod val="10000"/>
              <a:alpha val="1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descr="error.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849" y="26270148"/>
            <a:ext cx="9308409" cy="5171338"/>
          </a:xfrm>
          <a:prstGeom prst="rect">
            <a:avLst/>
          </a:prstGeom>
        </p:spPr>
      </p:pic>
      <p:sp>
        <p:nvSpPr>
          <p:cNvPr id="65" name="TextBox 64"/>
          <p:cNvSpPr txBox="1"/>
          <p:nvPr/>
        </p:nvSpPr>
        <p:spPr>
          <a:xfrm>
            <a:off x="1728839" y="25180349"/>
            <a:ext cx="7984327" cy="1200329"/>
          </a:xfrm>
          <a:prstGeom prst="rect">
            <a:avLst/>
          </a:prstGeom>
          <a:noFill/>
        </p:spPr>
        <p:txBody>
          <a:bodyPr wrap="square" numCol="1" rtlCol="0">
            <a:spAutoFit/>
          </a:bodyPr>
          <a:lstStyle/>
          <a:p>
            <a:pPr algn="ctr"/>
            <a:r>
              <a:rPr lang="en-US" sz="3600" dirty="0" err="1" smtClean="0">
                <a:latin typeface="Baskerville"/>
                <a:cs typeface="Baskerville"/>
              </a:rPr>
              <a:t>DESeq</a:t>
            </a:r>
            <a:r>
              <a:rPr lang="en-US" sz="3600" dirty="0" smtClean="0">
                <a:latin typeface="Baskerville"/>
                <a:cs typeface="Baskerville"/>
              </a:rPr>
              <a:t> normalization obscures the precision of the measurement estimate.</a:t>
            </a:r>
            <a:endParaRPr lang="en-US" sz="3600" dirty="0">
              <a:latin typeface="Baskerville"/>
              <a:cs typeface="Baskerville"/>
            </a:endParaRPr>
          </a:p>
        </p:txBody>
      </p:sp>
      <p:pic>
        <p:nvPicPr>
          <p:cNvPr id="69" name="Picture 68"/>
          <p:cNvPicPr>
            <a:picLocks noChangeAspect="1"/>
          </p:cNvPicPr>
          <p:nvPr/>
        </p:nvPicPr>
        <p:blipFill>
          <a:blip r:embed="rId9"/>
          <a:stretch>
            <a:fillRect/>
          </a:stretch>
        </p:blipFill>
        <p:spPr>
          <a:xfrm>
            <a:off x="2130331" y="21743035"/>
            <a:ext cx="7498195" cy="3289171"/>
          </a:xfrm>
          <a:prstGeom prst="rect">
            <a:avLst/>
          </a:prstGeom>
        </p:spPr>
      </p:pic>
      <p:pic>
        <p:nvPicPr>
          <p:cNvPr id="70" name="Picture 69" descr="Norm.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0849" y="17511052"/>
            <a:ext cx="14034993" cy="4210498"/>
          </a:xfrm>
          <a:prstGeom prst="rect">
            <a:avLst/>
          </a:prstGeom>
        </p:spPr>
      </p:pic>
      <p:sp>
        <p:nvSpPr>
          <p:cNvPr id="62" name="Rectangle 61"/>
          <p:cNvSpPr/>
          <p:nvPr/>
        </p:nvSpPr>
        <p:spPr>
          <a:xfrm>
            <a:off x="0" y="16832420"/>
            <a:ext cx="16128498" cy="15573218"/>
          </a:xfrm>
          <a:prstGeom prst="rect">
            <a:avLst/>
          </a:prstGeom>
          <a:solidFill>
            <a:schemeClr val="tx1">
              <a:lumMod val="95000"/>
              <a:lumOff val="5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pic>
        <p:nvPicPr>
          <p:cNvPr id="79" name="Picture 78" descr="Western.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850" y="122489"/>
            <a:ext cx="4090100" cy="4338802"/>
          </a:xfrm>
          <a:prstGeom prst="rect">
            <a:avLst/>
          </a:prstGeom>
        </p:spPr>
      </p:pic>
      <p:pic>
        <p:nvPicPr>
          <p:cNvPr id="80" name="Picture 79" descr="Schulich.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49188" y="122489"/>
            <a:ext cx="4798543" cy="4338802"/>
          </a:xfrm>
          <a:prstGeom prst="rect">
            <a:avLst/>
          </a:prstGeom>
        </p:spPr>
      </p:pic>
      <p:sp>
        <p:nvSpPr>
          <p:cNvPr id="82" name="Rectangle 81"/>
          <p:cNvSpPr/>
          <p:nvPr/>
        </p:nvSpPr>
        <p:spPr>
          <a:xfrm>
            <a:off x="16277140" y="16892897"/>
            <a:ext cx="16128498" cy="15573218"/>
          </a:xfrm>
          <a:prstGeom prst="rect">
            <a:avLst/>
          </a:prstGeom>
          <a:solidFill>
            <a:schemeClr val="tx1">
              <a:lumMod val="95000"/>
              <a:lumOff val="5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72" name="Straight Connector 71"/>
          <p:cNvCxnSpPr/>
          <p:nvPr/>
        </p:nvCxnSpPr>
        <p:spPr>
          <a:xfrm>
            <a:off x="0" y="16731256"/>
            <a:ext cx="32405638" cy="0"/>
          </a:xfrm>
          <a:prstGeom prst="line">
            <a:avLst/>
          </a:prstGeom>
          <a:ln w="254000" cmpd="sng">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6168816" y="16711097"/>
            <a:ext cx="35263" cy="15755018"/>
          </a:xfrm>
          <a:prstGeom prst="line">
            <a:avLst/>
          </a:prstGeom>
          <a:ln w="254000" cmpd="sng">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260" y="8209508"/>
            <a:ext cx="32405638" cy="0"/>
          </a:xfrm>
          <a:prstGeom prst="line">
            <a:avLst/>
          </a:prstGeom>
          <a:ln w="254000" cmpd="sng">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4192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2832</TotalTime>
  <Words>475</Words>
  <Application>Microsoft Macintosh PowerPoint</Application>
  <PresentationFormat>Custom</PresentationFormat>
  <Paragraphs>52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Gloor</dc:creator>
  <cp:lastModifiedBy>Greg Gloor</cp:lastModifiedBy>
  <cp:revision>25</cp:revision>
  <dcterms:created xsi:type="dcterms:W3CDTF">2019-03-26T18:42:43Z</dcterms:created>
  <dcterms:modified xsi:type="dcterms:W3CDTF">2019-03-28T17:55:01Z</dcterms:modified>
</cp:coreProperties>
</file>